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ags/tag2.xml" ContentType="application/vnd.openxmlformats-officedocument.presentationml.tags+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77"/>
  </p:notesMasterIdLst>
  <p:handoutMasterIdLst>
    <p:handoutMasterId r:id="rId78"/>
  </p:handoutMasterIdLst>
  <p:sldIdLst>
    <p:sldId id="259" r:id="rId3"/>
    <p:sldId id="647" r:id="rId4"/>
    <p:sldId id="649" r:id="rId5"/>
    <p:sldId id="650" r:id="rId6"/>
    <p:sldId id="651" r:id="rId7"/>
    <p:sldId id="652" r:id="rId8"/>
    <p:sldId id="653" r:id="rId9"/>
    <p:sldId id="654" r:id="rId10"/>
    <p:sldId id="655" r:id="rId11"/>
    <p:sldId id="656" r:id="rId12"/>
    <p:sldId id="657" r:id="rId13"/>
    <p:sldId id="658" r:id="rId14"/>
    <p:sldId id="659" r:id="rId15"/>
    <p:sldId id="660" r:id="rId16"/>
    <p:sldId id="661" r:id="rId17"/>
    <p:sldId id="663" r:id="rId18"/>
    <p:sldId id="664" r:id="rId19"/>
    <p:sldId id="665" r:id="rId20"/>
    <p:sldId id="666" r:id="rId21"/>
    <p:sldId id="667" r:id="rId22"/>
    <p:sldId id="668" r:id="rId23"/>
    <p:sldId id="669" r:id="rId24"/>
    <p:sldId id="670" r:id="rId25"/>
    <p:sldId id="671" r:id="rId26"/>
    <p:sldId id="672" r:id="rId27"/>
    <p:sldId id="673" r:id="rId28"/>
    <p:sldId id="674" r:id="rId29"/>
    <p:sldId id="675" r:id="rId30"/>
    <p:sldId id="676" r:id="rId31"/>
    <p:sldId id="677" r:id="rId32"/>
    <p:sldId id="678" r:id="rId33"/>
    <p:sldId id="679" r:id="rId34"/>
    <p:sldId id="680" r:id="rId35"/>
    <p:sldId id="681" r:id="rId36"/>
    <p:sldId id="682" r:id="rId37"/>
    <p:sldId id="683" r:id="rId38"/>
    <p:sldId id="684" r:id="rId39"/>
    <p:sldId id="685" r:id="rId40"/>
    <p:sldId id="689" r:id="rId41"/>
    <p:sldId id="690" r:id="rId42"/>
    <p:sldId id="691" r:id="rId43"/>
    <p:sldId id="693" r:id="rId44"/>
    <p:sldId id="694" r:id="rId45"/>
    <p:sldId id="696" r:id="rId46"/>
    <p:sldId id="697" r:id="rId47"/>
    <p:sldId id="648" r:id="rId48"/>
    <p:sldId id="695" r:id="rId49"/>
    <p:sldId id="342" r:id="rId50"/>
    <p:sldId id="343" r:id="rId51"/>
    <p:sldId id="346" r:id="rId52"/>
    <p:sldId id="347" r:id="rId53"/>
    <p:sldId id="348" r:id="rId54"/>
    <p:sldId id="349" r:id="rId55"/>
    <p:sldId id="350" r:id="rId56"/>
    <p:sldId id="351" r:id="rId57"/>
    <p:sldId id="352" r:id="rId58"/>
    <p:sldId id="353" r:id="rId59"/>
    <p:sldId id="354" r:id="rId60"/>
    <p:sldId id="355" r:id="rId61"/>
    <p:sldId id="356" r:id="rId62"/>
    <p:sldId id="358" r:id="rId63"/>
    <p:sldId id="359" r:id="rId64"/>
    <p:sldId id="360" r:id="rId65"/>
    <p:sldId id="361" r:id="rId66"/>
    <p:sldId id="362" r:id="rId67"/>
    <p:sldId id="363" r:id="rId68"/>
    <p:sldId id="364" r:id="rId69"/>
    <p:sldId id="365" r:id="rId70"/>
    <p:sldId id="366" r:id="rId71"/>
    <p:sldId id="699" r:id="rId72"/>
    <p:sldId id="700" r:id="rId73"/>
    <p:sldId id="698" r:id="rId74"/>
    <p:sldId id="560" r:id="rId75"/>
    <p:sldId id="611" r:id="rId76"/>
  </p:sldIdLst>
  <p:sldSz cx="9144000" cy="6858000" type="screen4x3"/>
  <p:notesSz cx="6858000" cy="9144000"/>
  <p:defaultTextStyle>
    <a:defPPr>
      <a:defRPr lang="es-ES"/>
    </a:defPPr>
    <a:lvl1pPr marL="0" algn="l" defTabSz="914400" rtl="0" eaLnBrk="1" latinLnBrk="0" hangingPunct="1">
      <a:defRPr lang="es-ES" sz="1800" kern="1200">
        <a:solidFill>
          <a:schemeClr val="tx1"/>
        </a:solidFill>
        <a:latin typeface="+mn-lt"/>
        <a:ea typeface="+mn-ea"/>
        <a:cs typeface="+mn-cs"/>
      </a:defRPr>
    </a:lvl1pPr>
    <a:lvl2pPr marL="457200" algn="l" defTabSz="914400" rtl="0" eaLnBrk="1" latinLnBrk="0" hangingPunct="1">
      <a:defRPr lang="es-ES" sz="1800" kern="1200">
        <a:solidFill>
          <a:schemeClr val="tx1"/>
        </a:solidFill>
        <a:latin typeface="+mn-lt"/>
        <a:ea typeface="+mn-ea"/>
        <a:cs typeface="+mn-cs"/>
      </a:defRPr>
    </a:lvl2pPr>
    <a:lvl3pPr marL="914400" algn="l" defTabSz="914400" rtl="0" eaLnBrk="1" latinLnBrk="0" hangingPunct="1">
      <a:defRPr lang="es-ES" sz="1800" kern="1200">
        <a:solidFill>
          <a:schemeClr val="tx1"/>
        </a:solidFill>
        <a:latin typeface="+mn-lt"/>
        <a:ea typeface="+mn-ea"/>
        <a:cs typeface="+mn-cs"/>
      </a:defRPr>
    </a:lvl3pPr>
    <a:lvl4pPr marL="1371600" algn="l" defTabSz="914400" rtl="0" eaLnBrk="1" latinLnBrk="0" hangingPunct="1">
      <a:defRPr lang="es-ES" sz="1800" kern="1200">
        <a:solidFill>
          <a:schemeClr val="tx1"/>
        </a:solidFill>
        <a:latin typeface="+mn-lt"/>
        <a:ea typeface="+mn-ea"/>
        <a:cs typeface="+mn-cs"/>
      </a:defRPr>
    </a:lvl4pPr>
    <a:lvl5pPr marL="1828800" algn="l" defTabSz="914400" rtl="0" eaLnBrk="1" latinLnBrk="0" hangingPunct="1">
      <a:defRPr lang="es-ES" sz="1800" kern="1200">
        <a:solidFill>
          <a:schemeClr val="tx1"/>
        </a:solidFill>
        <a:latin typeface="+mn-lt"/>
        <a:ea typeface="+mn-ea"/>
        <a:cs typeface="+mn-cs"/>
      </a:defRPr>
    </a:lvl5pPr>
    <a:lvl6pPr marL="2286000" algn="l" defTabSz="914400" rtl="0" eaLnBrk="1" latinLnBrk="0" hangingPunct="1">
      <a:defRPr lang="es-ES" sz="1800" kern="1200">
        <a:solidFill>
          <a:schemeClr val="tx1"/>
        </a:solidFill>
        <a:latin typeface="+mn-lt"/>
        <a:ea typeface="+mn-ea"/>
        <a:cs typeface="+mn-cs"/>
      </a:defRPr>
    </a:lvl6pPr>
    <a:lvl7pPr marL="2743200" algn="l" defTabSz="914400" rtl="0" eaLnBrk="1" latinLnBrk="0" hangingPunct="1">
      <a:defRPr lang="es-ES" sz="1800" kern="1200">
        <a:solidFill>
          <a:schemeClr val="tx1"/>
        </a:solidFill>
        <a:latin typeface="+mn-lt"/>
        <a:ea typeface="+mn-ea"/>
        <a:cs typeface="+mn-cs"/>
      </a:defRPr>
    </a:lvl7pPr>
    <a:lvl8pPr marL="3200400" algn="l" defTabSz="914400" rtl="0" eaLnBrk="1" latinLnBrk="0" hangingPunct="1">
      <a:defRPr lang="es-ES" sz="1800" kern="1200">
        <a:solidFill>
          <a:schemeClr val="tx1"/>
        </a:solidFill>
        <a:latin typeface="+mn-lt"/>
        <a:ea typeface="+mn-ea"/>
        <a:cs typeface="+mn-cs"/>
      </a:defRPr>
    </a:lvl8pPr>
    <a:lvl9pPr marL="3657600" algn="l" defTabSz="914400" rtl="0" eaLnBrk="1" latinLnBrk="0" hangingPunct="1">
      <a:defRPr lang="es-ES"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cción predeterminada" id="{779CC93D-E52E-4D84-901B-11D7331DD495}">
          <p14:sldIdLst>
            <p14:sldId id="259"/>
            <p14:sldId id="647"/>
            <p14:sldId id="649"/>
            <p14:sldId id="650"/>
            <p14:sldId id="651"/>
            <p14:sldId id="652"/>
            <p14:sldId id="653"/>
            <p14:sldId id="654"/>
            <p14:sldId id="655"/>
            <p14:sldId id="656"/>
            <p14:sldId id="657"/>
            <p14:sldId id="658"/>
            <p14:sldId id="659"/>
            <p14:sldId id="660"/>
            <p14:sldId id="661"/>
            <p14:sldId id="663"/>
            <p14:sldId id="664"/>
            <p14:sldId id="665"/>
            <p14:sldId id="666"/>
            <p14:sldId id="667"/>
            <p14:sldId id="668"/>
            <p14:sldId id="669"/>
            <p14:sldId id="670"/>
            <p14:sldId id="671"/>
            <p14:sldId id="672"/>
            <p14:sldId id="673"/>
            <p14:sldId id="674"/>
            <p14:sldId id="675"/>
            <p14:sldId id="676"/>
            <p14:sldId id="677"/>
            <p14:sldId id="678"/>
            <p14:sldId id="679"/>
            <p14:sldId id="680"/>
            <p14:sldId id="681"/>
            <p14:sldId id="682"/>
            <p14:sldId id="683"/>
            <p14:sldId id="684"/>
            <p14:sldId id="685"/>
            <p14:sldId id="689"/>
            <p14:sldId id="690"/>
            <p14:sldId id="691"/>
            <p14:sldId id="693"/>
            <p14:sldId id="694"/>
            <p14:sldId id="696"/>
            <p14:sldId id="697"/>
            <p14:sldId id="648"/>
            <p14:sldId id="695"/>
          </p14:sldIdLst>
        </p14:section>
        <p14:section name="Información general y objetivos" id="{ABA716BF-3A5C-4ADB-94C9-CFEF84EBA240}">
          <p14:sldIdLst>
            <p14:sldId id="342"/>
            <p14:sldId id="343"/>
            <p14:sldId id="346"/>
            <p14:sldId id="347"/>
            <p14:sldId id="348"/>
            <p14:sldId id="349"/>
            <p14:sldId id="350"/>
            <p14:sldId id="351"/>
            <p14:sldId id="352"/>
            <p14:sldId id="353"/>
            <p14:sldId id="354"/>
            <p14:sldId id="355"/>
            <p14:sldId id="356"/>
            <p14:sldId id="358"/>
            <p14:sldId id="359"/>
            <p14:sldId id="360"/>
            <p14:sldId id="361"/>
            <p14:sldId id="362"/>
            <p14:sldId id="363"/>
            <p14:sldId id="364"/>
            <p14:sldId id="365"/>
            <p14:sldId id="366"/>
            <p14:sldId id="699"/>
            <p14:sldId id="700"/>
            <p14:sldId id="698"/>
            <p14:sldId id="560"/>
            <p14:sldId id="611"/>
          </p14:sldIdLst>
        </p14:section>
        <p14:section name="Tema 1" id="{6D9936A3-3945-4757-BC8B-B5C252D8E036}">
          <p14:sldIdLst/>
        </p14:section>
        <p14:section name="Diapositivas de muestra para elementos visuales" id="{BAB3A466-96C9-4230-9978-795378D75699}">
          <p14:sldIdLst/>
        </p14:section>
        <p14:section name="Caso práctico" id="{8C0305C9-B152-4FBA-A789-FE1976D53990}">
          <p14:sldIdLst/>
        </p14:section>
        <p14:section name="Conclusión y resumen" id="{790CEF5B-569A-4C2F-BED5-750B08C0E5AD}">
          <p14:sldIdLst/>
        </p14:section>
        <p14:section name="Apéndice" id="{3F78B471-41DA-46F2-A8E4-97E471896AB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9ED6"/>
    <a:srgbClr val="003300"/>
  </p:clrMru>
  <p:extLst>
    <p:ext uri="{E76CE94A-603C-4142-B9EB-6D1370010A27}">
      <p14:discardImageEditData xmlns:p14="http://schemas.microsoft.com/office/powerpoint/2010/main" xmlns="" val="1"/>
    </p:ext>
    <p:ext uri="{D31A062A-798A-4329-ABDD-BBA856620510}">
      <p14:defaultImageDpi xmlns:p14="http://schemas.microsoft.com/office/powerpoint/2010/main" xmlns="" val="96"/>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3977" autoAdjust="0"/>
  </p:normalViewPr>
  <p:slideViewPr>
    <p:cSldViewPr>
      <p:cViewPr varScale="1">
        <p:scale>
          <a:sx n="106" d="100"/>
          <a:sy n="106" d="100"/>
        </p:scale>
        <p:origin x="-138" y="-102"/>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D83FDC75-7F73-4A4A-A77C-09AADF00E0EA}" type="datetimeFigureOut">
              <a:rPr lang="es-ES" smtClean="0"/>
              <a:pPr/>
              <a:t>16/06/2015</a:t>
            </a:fld>
            <a:endParaRPr lang="es-E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459226BF-1F13-42D3-80DC-373E7ADD1EBC}" type="slidenum">
              <a:rPr lang="es-ES" smtClean="0"/>
              <a:pPr/>
              <a:t>‹Nº›</a:t>
            </a:fld>
            <a:endParaRPr lang="es-ES" dirty="0"/>
          </a:p>
        </p:txBody>
      </p:sp>
    </p:spTree>
    <p:extLst>
      <p:ext uri="{BB962C8B-B14F-4D97-AF65-F5344CB8AC3E}">
        <p14:creationId xmlns:p14="http://schemas.microsoft.com/office/powerpoint/2010/main" xmlns="" val="42670512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es-ES"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es-ES" sz="1200"/>
            </a:lvl1pPr>
          </a:lstStyle>
          <a:p>
            <a:fld id="{48AEF76B-3757-4A0B-AF93-28494465C1DD}" type="datetimeFigureOut">
              <a:rPr/>
              <a:pPr/>
              <a:t>09/06/2015</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es-ES"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es-ES" sz="1200"/>
            </a:lvl1pPr>
          </a:lstStyle>
          <a:p>
            <a:fld id="{75693FD4-8F83-4EF7-AC3F-0DC0388986B0}" type="slidenum">
              <a:rPr/>
              <a:pPr/>
              <a:t>‹Nº›</a:t>
            </a:fld>
            <a:endParaRPr lang="es-ES"/>
          </a:p>
        </p:txBody>
      </p:sp>
    </p:spTree>
    <p:extLst>
      <p:ext uri="{BB962C8B-B14F-4D97-AF65-F5344CB8AC3E}">
        <p14:creationId xmlns:p14="http://schemas.microsoft.com/office/powerpoint/2010/main" xmlns="" val="3470388938"/>
      </p:ext>
    </p:extLst>
  </p:cSld>
  <p:clrMap bg1="lt1" tx1="dk1" bg2="lt2" tx2="dk2" accent1="accent1" accent2="accent2" accent3="accent3" accent4="accent4" accent5="accent5" accent6="accent6" hlink="hlink" folHlink="folHlink"/>
  <p:notesStyle>
    <a:lvl1pPr marL="0" algn="l" defTabSz="914400" rtl="0" eaLnBrk="1" latinLnBrk="0" hangingPunct="1">
      <a:defRPr lang="es-ES" sz="1200" kern="1200">
        <a:solidFill>
          <a:schemeClr val="tx1"/>
        </a:solidFill>
        <a:latin typeface="+mn-lt"/>
        <a:ea typeface="+mn-ea"/>
        <a:cs typeface="+mn-cs"/>
      </a:defRPr>
    </a:lvl1pPr>
    <a:lvl2pPr marL="457200" algn="l" defTabSz="914400" rtl="0" eaLnBrk="1" latinLnBrk="0" hangingPunct="1">
      <a:defRPr lang="es-ES" sz="1200" kern="1200">
        <a:solidFill>
          <a:schemeClr val="tx1"/>
        </a:solidFill>
        <a:latin typeface="+mn-lt"/>
        <a:ea typeface="+mn-ea"/>
        <a:cs typeface="+mn-cs"/>
      </a:defRPr>
    </a:lvl2pPr>
    <a:lvl3pPr marL="914400" algn="l" defTabSz="914400" rtl="0" eaLnBrk="1" latinLnBrk="0" hangingPunct="1">
      <a:defRPr lang="es-ES" sz="1200" kern="1200">
        <a:solidFill>
          <a:schemeClr val="tx1"/>
        </a:solidFill>
        <a:latin typeface="+mn-lt"/>
        <a:ea typeface="+mn-ea"/>
        <a:cs typeface="+mn-cs"/>
      </a:defRPr>
    </a:lvl3pPr>
    <a:lvl4pPr marL="1371600" algn="l" defTabSz="914400" rtl="0" eaLnBrk="1" latinLnBrk="0" hangingPunct="1">
      <a:defRPr lang="es-ES" sz="1200" kern="1200">
        <a:solidFill>
          <a:schemeClr val="tx1"/>
        </a:solidFill>
        <a:latin typeface="+mn-lt"/>
        <a:ea typeface="+mn-ea"/>
        <a:cs typeface="+mn-cs"/>
      </a:defRPr>
    </a:lvl4pPr>
    <a:lvl5pPr marL="1828800" algn="l" defTabSz="914400" rtl="0" eaLnBrk="1" latinLnBrk="0" hangingPunct="1">
      <a:defRPr lang="es-ES" sz="1200" kern="1200">
        <a:solidFill>
          <a:schemeClr val="tx1"/>
        </a:solidFill>
        <a:latin typeface="+mn-lt"/>
        <a:ea typeface="+mn-ea"/>
        <a:cs typeface="+mn-cs"/>
      </a:defRPr>
    </a:lvl5pPr>
    <a:lvl6pPr marL="2286000" algn="l" defTabSz="914400" rtl="0" eaLnBrk="1" latinLnBrk="0" hangingPunct="1">
      <a:defRPr lang="es-ES" sz="1200" kern="1200">
        <a:solidFill>
          <a:schemeClr val="tx1"/>
        </a:solidFill>
        <a:latin typeface="+mn-lt"/>
        <a:ea typeface="+mn-ea"/>
        <a:cs typeface="+mn-cs"/>
      </a:defRPr>
    </a:lvl6pPr>
    <a:lvl7pPr marL="2743200" algn="l" defTabSz="914400" rtl="0" eaLnBrk="1" latinLnBrk="0" hangingPunct="1">
      <a:defRPr lang="es-ES" sz="1200" kern="1200">
        <a:solidFill>
          <a:schemeClr val="tx1"/>
        </a:solidFill>
        <a:latin typeface="+mn-lt"/>
        <a:ea typeface="+mn-ea"/>
        <a:cs typeface="+mn-cs"/>
      </a:defRPr>
    </a:lvl7pPr>
    <a:lvl8pPr marL="3200400" algn="l" defTabSz="914400" rtl="0" eaLnBrk="1" latinLnBrk="0" hangingPunct="1">
      <a:defRPr lang="es-ES" sz="1200" kern="1200">
        <a:solidFill>
          <a:schemeClr val="tx1"/>
        </a:solidFill>
        <a:latin typeface="+mn-lt"/>
        <a:ea typeface="+mn-ea"/>
        <a:cs typeface="+mn-cs"/>
      </a:defRPr>
    </a:lvl8pPr>
    <a:lvl9pPr marL="3657600" algn="l" defTabSz="914400" rtl="0" eaLnBrk="1" latinLnBrk="0" hangingPunct="1">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lang="es-ES"/>
            </a:pPr>
            <a:r>
              <a:rPr lang="es-ES" dirty="0" smtClean="0"/>
              <a:t>Esta plantilla se puede usar como archivo de inicio para presentar materiales educativos en un entorno de grupo.</a:t>
            </a:r>
          </a:p>
          <a:p>
            <a:endParaRPr lang="es-ES" dirty="0" smtClean="0"/>
          </a:p>
          <a:p>
            <a:pPr lvl="0"/>
            <a:r>
              <a:rPr lang="es-ES" sz="1200" b="1" dirty="0" smtClean="0"/>
              <a:t>Secciones</a:t>
            </a:r>
            <a:endParaRPr lang="es-ES" sz="1200" b="0" dirty="0" smtClean="0"/>
          </a:p>
          <a:p>
            <a:pPr lvl="0"/>
            <a:r>
              <a:rPr lang="es-ES" sz="1200" b="0" dirty="0" smtClean="0"/>
              <a:t>Para agregar secciones, haga clic con el botón secundario del mouse en una diapositiva.</a:t>
            </a:r>
            <a:r>
              <a:rPr lang="es-ES" sz="1200" b="0" baseline="0" dirty="0" smtClean="0"/>
              <a:t> Las secciones pueden ayudarle a organizar las diapositivas o a facilitar la colaboración entre varios autores.</a:t>
            </a:r>
            <a:endParaRPr lang="es-ES" sz="1200" b="0" dirty="0" smtClean="0"/>
          </a:p>
          <a:p>
            <a:pPr lvl="0"/>
            <a:endParaRPr lang="es-ES" sz="1200" b="1" dirty="0" smtClean="0"/>
          </a:p>
          <a:p>
            <a:pPr lvl="0"/>
            <a:r>
              <a:rPr lang="es-ES" sz="1200" b="1" dirty="0" smtClean="0"/>
              <a:t>Notas</a:t>
            </a:r>
          </a:p>
          <a:p>
            <a:pPr lvl="0"/>
            <a:r>
              <a:rPr lang="es-ES" sz="1200" dirty="0" smtClean="0"/>
              <a:t>Use la sección Notas para las notas de entrega o para proporcionar detalles adicionales al público.</a:t>
            </a:r>
            <a:r>
              <a:rPr lang="es-ES" sz="1200" baseline="0" dirty="0" smtClean="0"/>
              <a:t> Vea las notas en la vista Presentación durante la presentación. </a:t>
            </a:r>
          </a:p>
          <a:p>
            <a:pPr lvl="0">
              <a:buFontTx/>
              <a:buNone/>
            </a:pPr>
            <a:r>
              <a:rPr lang="es-ES" sz="1200" dirty="0" smtClean="0"/>
              <a:t>Tenga en cuenta el tamaño de la fuente (es importante para la accesibilidad, visibilidad, grabación en vídeo y producción en línea)</a:t>
            </a:r>
          </a:p>
          <a:p>
            <a:pPr lvl="0"/>
            <a:endParaRPr lang="es-ES" sz="1200" dirty="0" smtClean="0"/>
          </a:p>
          <a:p>
            <a:pPr lvl="0">
              <a:buFontTx/>
              <a:buNone/>
            </a:pPr>
            <a:r>
              <a:rPr lang="es-ES" sz="1200" b="1" dirty="0" smtClean="0"/>
              <a:t>Colores coordinados </a:t>
            </a:r>
          </a:p>
          <a:p>
            <a:pPr lvl="0">
              <a:buFontTx/>
              <a:buNone/>
            </a:pPr>
            <a:r>
              <a:rPr lang="es-ES" sz="1200" dirty="0" smtClean="0"/>
              <a:t>Preste especial atención a los gráficos, diagramas y cuadros de texto.</a:t>
            </a:r>
            <a:r>
              <a:rPr lang="es-ES" sz="1200" baseline="0" dirty="0" smtClean="0"/>
              <a:t> </a:t>
            </a:r>
            <a:endParaRPr lang="es-ES" sz="1200" dirty="0" smtClean="0"/>
          </a:p>
          <a:p>
            <a:pPr lvl="0"/>
            <a:r>
              <a:rPr lang="es-ES" sz="1200" dirty="0" smtClean="0"/>
              <a:t>Tenga en cuenta que los asistentes imprimirán en blanco y negro o </a:t>
            </a:r>
            <a:r>
              <a:rPr lang="es-ES" sz="1200" dirty="0" err="1" smtClean="0"/>
              <a:t>escala de grises</a:t>
            </a:r>
            <a:r>
              <a:rPr lang="es-ES" sz="1200" dirty="0" smtClean="0"/>
              <a:t>. Ejecute una prueba de impresión para asegurarse de que los colores son los correctos cuando se imprime en blanco y negro puros y </a:t>
            </a:r>
            <a:r>
              <a:rPr lang="es-ES" sz="1200" dirty="0" err="1" smtClean="0"/>
              <a:t>escala de grises</a:t>
            </a:r>
            <a:r>
              <a:rPr lang="es-ES" sz="1200" dirty="0" smtClean="0"/>
              <a:t>.</a:t>
            </a:r>
          </a:p>
          <a:p>
            <a:pPr lvl="0">
              <a:buFontTx/>
              <a:buNone/>
            </a:pPr>
            <a:endParaRPr lang="es-ES" sz="1200" dirty="0" smtClean="0"/>
          </a:p>
          <a:p>
            <a:pPr lvl="0">
              <a:buFontTx/>
              <a:buNone/>
            </a:pPr>
            <a:r>
              <a:rPr lang="es-ES" sz="1200" b="1" dirty="0" smtClean="0"/>
              <a:t>Gráficos y tablas</a:t>
            </a:r>
          </a:p>
          <a:p>
            <a:pPr lvl="0"/>
            <a:r>
              <a:rPr lang="es-ES" sz="1200" dirty="0" smtClean="0"/>
              <a:t>En breve: si es posible, use colores y estilos uniformes y que no distraigan.</a:t>
            </a:r>
          </a:p>
          <a:p>
            <a:pPr lvl="0"/>
            <a:r>
              <a:rPr lang="es-ES" sz="1200" dirty="0" smtClean="0"/>
              <a:t>Etiquete todos los gráficos y tablas.</a:t>
            </a:r>
          </a:p>
          <a:p>
            <a:endParaRPr lang="es-ES" dirty="0" smtClean="0"/>
          </a:p>
          <a:p>
            <a:endParaRPr lang="es-ES" dirty="0" smtClean="0"/>
          </a:p>
          <a:p>
            <a:endParaRPr lang="es-ES" dirty="0"/>
          </a:p>
        </p:txBody>
      </p:sp>
      <p:sp>
        <p:nvSpPr>
          <p:cNvPr id="4" name="Slide Number Placeholder 3"/>
          <p:cNvSpPr>
            <a:spLocks noGrp="1"/>
          </p:cNvSpPr>
          <p:nvPr>
            <p:ph type="sldNum" sz="quarter" idx="10"/>
          </p:nvPr>
        </p:nvSpPr>
        <p:spPr/>
        <p:txBody>
          <a:bodyPr/>
          <a:lstStyle/>
          <a:p>
            <a:fld id="{EC6EAC7D-5A89-47C2-8ABA-56C9C2DEF7A4}" type="slidenum">
              <a:rPr lang="es-ES" smtClean="0"/>
              <a:pPr/>
              <a:t>1</a:t>
            </a:fld>
            <a:endParaRPr lang="es-ES"/>
          </a:p>
        </p:txBody>
      </p:sp>
    </p:spTree>
    <p:extLst>
      <p:ext uri="{BB962C8B-B14F-4D97-AF65-F5344CB8AC3E}">
        <p14:creationId xmlns:p14="http://schemas.microsoft.com/office/powerpoint/2010/main" xmlns="" val="2402967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s-ES" dirty="0" smtClean="0"/>
              <a:t>Ofrezca una breve descripción general de la presentación.</a:t>
            </a:r>
            <a:r>
              <a:rPr lang="es-ES" baseline="0" dirty="0" smtClean="0"/>
              <a:t> D</a:t>
            </a:r>
            <a:r>
              <a:rPr lang="es-ES" dirty="0" smtClean="0"/>
              <a:t>escriba el enfoque principal de la presentación y por qué es importante.</a:t>
            </a:r>
          </a:p>
          <a:p>
            <a:pPr>
              <a:lnSpc>
                <a:spcPct val="80000"/>
              </a:lnSpc>
            </a:pPr>
            <a:r>
              <a:rPr lang="es-ES" dirty="0" smtClean="0"/>
              <a:t>Introduzca cada uno de los principales temas.</a:t>
            </a:r>
          </a:p>
          <a:p>
            <a:r>
              <a:rPr lang="es-ES" dirty="0" smtClean="0"/>
              <a:t>Si desea proporcionar al público una guía,</a:t>
            </a:r>
            <a:r>
              <a:rPr lang="es-ES" baseline="0" dirty="0" smtClean="0"/>
              <a:t> puede </a:t>
            </a:r>
            <a:r>
              <a:rPr lang="es-ES" dirty="0" smtClean="0"/>
              <a:t>repetir esta diapositiva de información general a lo largo de toda la presentación, resaltando el tema particular que va a discutir a continuación.</a:t>
            </a:r>
          </a:p>
        </p:txBody>
      </p:sp>
      <p:sp>
        <p:nvSpPr>
          <p:cNvPr id="4" name="Slide Number Placeholder 3"/>
          <p:cNvSpPr>
            <a:spLocks noGrp="1"/>
          </p:cNvSpPr>
          <p:nvPr>
            <p:ph type="sldNum" sz="quarter" idx="10"/>
          </p:nvPr>
        </p:nvSpPr>
        <p:spPr/>
        <p:txBody>
          <a:bodyPr/>
          <a:lstStyle/>
          <a:p>
            <a:fld id="{EC6EAC7D-5A89-47C2-8ABA-56C9C2DEF7A4}" type="slidenum">
              <a:rPr lang="es-ES" smtClean="0"/>
              <a:pPr/>
              <a:t>46</a:t>
            </a:fld>
            <a:endParaRPr lang="es-ES"/>
          </a:p>
        </p:txBody>
      </p:sp>
    </p:spTree>
    <p:extLst>
      <p:ext uri="{BB962C8B-B14F-4D97-AF65-F5344CB8AC3E}">
        <p14:creationId xmlns:p14="http://schemas.microsoft.com/office/powerpoint/2010/main" xmlns="" val="4197988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de título">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s-ES" b="1" cap="small" baseline="0">
                <a:solidFill>
                  <a:srgbClr val="003300"/>
                </a:solidFill>
              </a:defRPr>
            </a:lvl1pPr>
          </a:lstStyle>
          <a:p>
            <a:r>
              <a:rPr kumimoji="0" lang="es-ES"/>
              <a:t>Haga clic para modificar el estilo de título del patrón</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s-ES" sz="2000" b="0">
                <a:solidFill>
                  <a:schemeClr val="tx1"/>
                </a:solidFill>
                <a:latin typeface="Georgia" pitchFamily="18" charset="0"/>
              </a:defRPr>
            </a:lvl1pPr>
            <a:lvl2pPr marL="457200" indent="0" algn="ctr" eaLnBrk="1" latinLnBrk="0" hangingPunct="1">
              <a:buNone/>
              <a:defRPr kumimoji="0" lang="es-ES">
                <a:solidFill>
                  <a:schemeClr val="tx1">
                    <a:tint val="75000"/>
                  </a:schemeClr>
                </a:solidFill>
              </a:defRPr>
            </a:lvl2pPr>
            <a:lvl3pPr marL="914400" indent="0" algn="ctr" eaLnBrk="1" latinLnBrk="0" hangingPunct="1">
              <a:buNone/>
              <a:defRPr kumimoji="0" lang="es-ES">
                <a:solidFill>
                  <a:schemeClr val="tx1">
                    <a:tint val="75000"/>
                  </a:schemeClr>
                </a:solidFill>
              </a:defRPr>
            </a:lvl3pPr>
            <a:lvl4pPr marL="1371600" indent="0" algn="ctr" eaLnBrk="1" latinLnBrk="0" hangingPunct="1">
              <a:buNone/>
              <a:defRPr kumimoji="0" lang="es-ES">
                <a:solidFill>
                  <a:schemeClr val="tx1">
                    <a:tint val="75000"/>
                  </a:schemeClr>
                </a:solidFill>
              </a:defRPr>
            </a:lvl4pPr>
            <a:lvl5pPr marL="1828800" indent="0" algn="ctr" eaLnBrk="1" latinLnBrk="0" hangingPunct="1">
              <a:buNone/>
              <a:defRPr kumimoji="0" lang="es-ES">
                <a:solidFill>
                  <a:schemeClr val="tx1">
                    <a:tint val="75000"/>
                  </a:schemeClr>
                </a:solidFill>
              </a:defRPr>
            </a:lvl5pPr>
            <a:lvl6pPr marL="2286000" indent="0" algn="ctr" eaLnBrk="1" latinLnBrk="0" hangingPunct="1">
              <a:buNone/>
              <a:defRPr kumimoji="0" lang="es-ES">
                <a:solidFill>
                  <a:schemeClr val="tx1">
                    <a:tint val="75000"/>
                  </a:schemeClr>
                </a:solidFill>
              </a:defRPr>
            </a:lvl6pPr>
            <a:lvl7pPr marL="2743200" indent="0" algn="ctr" eaLnBrk="1" latinLnBrk="0" hangingPunct="1">
              <a:buNone/>
              <a:defRPr kumimoji="0" lang="es-ES">
                <a:solidFill>
                  <a:schemeClr val="tx1">
                    <a:tint val="75000"/>
                  </a:schemeClr>
                </a:solidFill>
              </a:defRPr>
            </a:lvl7pPr>
            <a:lvl8pPr marL="3200400" indent="0" algn="ctr" eaLnBrk="1" latinLnBrk="0" hangingPunct="1">
              <a:buNone/>
              <a:defRPr kumimoji="0" lang="es-ES">
                <a:solidFill>
                  <a:schemeClr val="tx1">
                    <a:tint val="75000"/>
                  </a:schemeClr>
                </a:solidFill>
              </a:defRPr>
            </a:lvl8pPr>
            <a:lvl9pPr marL="3657600" indent="0" algn="ctr" eaLnBrk="1" latinLnBrk="0" hangingPunct="1">
              <a:buNone/>
              <a:defRPr kumimoji="0" lang="es-ES">
                <a:solidFill>
                  <a:schemeClr val="tx1">
                    <a:tint val="75000"/>
                  </a:schemeClr>
                </a:solidFill>
              </a:defRPr>
            </a:lvl9pPr>
          </a:lstStyle>
          <a:p>
            <a:pPr eaLnBrk="1" latinLnBrk="0" hangingPunct="1"/>
            <a:r>
              <a:rPr lang="es-ES" smtClean="0"/>
              <a:t>Haga clic para modificar el estilo de subtítulo del patrón</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s-ES" sz="2000" baseline="0"/>
            </a:lvl1pPr>
          </a:lstStyle>
          <a:p>
            <a:r>
              <a:rPr kumimoji="0" lang="es-ES"/>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757B281C-5159-4971-8228-52B9A72E9ED2}" type="datetimeFigureOut">
              <a:rPr/>
              <a:pPr/>
              <a:t>09/06/2015</a:t>
            </a:fld>
            <a:endParaRPr kumimoji="0" lang="es-ES"/>
          </a:p>
        </p:txBody>
      </p:sp>
      <p:sp>
        <p:nvSpPr>
          <p:cNvPr id="4" name="Footer Placeholder 3"/>
          <p:cNvSpPr>
            <a:spLocks noGrp="1"/>
          </p:cNvSpPr>
          <p:nvPr>
            <p:ph type="ftr" sz="quarter" idx="11"/>
          </p:nvPr>
        </p:nvSpPr>
        <p:spPr/>
        <p:txBody>
          <a:bodyPr/>
          <a:lstStyle/>
          <a:p>
            <a:endParaRPr kumimoji="0" lang="es-ES"/>
          </a:p>
        </p:txBody>
      </p:sp>
      <p:sp>
        <p:nvSpPr>
          <p:cNvPr id="5" name="Slide Number Placeholder 4"/>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a:pPr/>
              <a:t>09/06/2015</a:t>
            </a:fld>
            <a:endParaRPr kumimoji="0" lang="es-ES"/>
          </a:p>
        </p:txBody>
      </p:sp>
      <p:sp>
        <p:nvSpPr>
          <p:cNvPr id="3" name="Footer Placeholder 2"/>
          <p:cNvSpPr>
            <a:spLocks noGrp="1"/>
          </p:cNvSpPr>
          <p:nvPr>
            <p:ph type="ftr" sz="quarter" idx="11"/>
          </p:nvPr>
        </p:nvSpPr>
        <p:spPr/>
        <p:txBody>
          <a:bodyPr/>
          <a:lstStyle/>
          <a:p>
            <a:endParaRPr kumimoji="0" lang="es-ES"/>
          </a:p>
        </p:txBody>
      </p:sp>
      <p:sp>
        <p:nvSpPr>
          <p:cNvPr id="4" name="Slide Number Placeholder 3"/>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olo el fondo">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a:pPr/>
              <a:t>09/06/2015</a:t>
            </a:fld>
            <a:endParaRPr kumimoji="0" lang="es-ES"/>
          </a:p>
        </p:txBody>
      </p:sp>
      <p:sp>
        <p:nvSpPr>
          <p:cNvPr id="4" name="Footer Placeholder 4"/>
          <p:cNvSpPr>
            <a:spLocks noGrp="1"/>
          </p:cNvSpPr>
          <p:nvPr>
            <p:ph type="ftr" sz="quarter" idx="11"/>
          </p:nvPr>
        </p:nvSpPr>
        <p:spPr>
          <a:xfrm>
            <a:off x="3352800" y="6356350"/>
            <a:ext cx="2895600" cy="365125"/>
          </a:xfrm>
        </p:spPr>
        <p:txBody>
          <a:bodyPr/>
          <a:lstStyle/>
          <a:p>
            <a:endParaRPr kumimoji="0" lang="es-ES"/>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6/16/2015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‹Nº›</a:t>
            </a:fld>
            <a:endParaRPr lang="en-US" dirty="0"/>
          </a:p>
        </p:txBody>
      </p:sp>
    </p:spTree>
    <p:extLst>
      <p:ext uri="{BB962C8B-B14F-4D97-AF65-F5344CB8AC3E}">
        <p14:creationId xmlns:p14="http://schemas.microsoft.com/office/powerpoint/2010/main" xmlns="" val="1228166039"/>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cSld name="1_Encabezado de sección">
    <p:spTree>
      <p:nvGrpSpPr>
        <p:cNvPr id="1" name=""/>
        <p:cNvGrpSpPr/>
        <p:nvPr/>
      </p:nvGrpSpPr>
      <p:grpSpPr>
        <a:xfrm>
          <a:off x="0" y="0"/>
          <a:ext cx="0" cy="0"/>
          <a:chOff x="0" y="0"/>
          <a:chExt cx="0" cy="0"/>
        </a:xfrm>
      </p:grpSpPr>
      <p:sp>
        <p:nvSpPr>
          <p:cNvPr id="4" name="Rectangle 6"/>
          <p:cNvSpPr/>
          <p:nvPr/>
        </p:nvSpPr>
        <p:spPr>
          <a:xfrm>
            <a:off x="777875"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7"/>
          <p:cNvSpPr/>
          <p:nvPr/>
        </p:nvSpPr>
        <p:spPr>
          <a:xfrm>
            <a:off x="777875" y="6172200"/>
            <a:ext cx="7543800" cy="26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62000" y="3276600"/>
            <a:ext cx="7543800" cy="1676400"/>
          </a:xfrm>
        </p:spPr>
        <p:txBody>
          <a:bodyPr/>
          <a:lstStyle>
            <a:lvl1pPr algn="l">
              <a:defRPr sz="54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4953000"/>
            <a:ext cx="6858000" cy="914400"/>
          </a:xfrm>
        </p:spPr>
        <p:txBody>
          <a:bodyPr anchor="t">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6" name="Date Placeholder 3"/>
          <p:cNvSpPr>
            <a:spLocks noGrp="1"/>
          </p:cNvSpPr>
          <p:nvPr>
            <p:ph type="dt" sz="half" idx="10"/>
          </p:nvPr>
        </p:nvSpPr>
        <p:spPr/>
        <p:txBody>
          <a:bodyPr/>
          <a:lstStyle>
            <a:lvl1pPr>
              <a:defRPr/>
            </a:lvl1pPr>
          </a:lstStyle>
          <a:p>
            <a:pPr>
              <a:defRPr/>
            </a:pPr>
            <a:fld id="{6E39C35B-CBD9-45EA-B096-0AF2EE1C2D92}" type="datetime1">
              <a:rPr lang="es-AR"/>
              <a:pPr>
                <a:defRPr/>
              </a:pPr>
              <a:t>16/06/2015</a:t>
            </a:fld>
            <a:endParaRPr lang="es-AR" dirty="0"/>
          </a:p>
        </p:txBody>
      </p:sp>
      <p:sp>
        <p:nvSpPr>
          <p:cNvPr id="7" name="Footer Placeholder 4"/>
          <p:cNvSpPr>
            <a:spLocks noGrp="1"/>
          </p:cNvSpPr>
          <p:nvPr>
            <p:ph type="ftr" sz="quarter" idx="11"/>
          </p:nvPr>
        </p:nvSpPr>
        <p:spPr/>
        <p:txBody>
          <a:bodyPr/>
          <a:lstStyle>
            <a:lvl1pPr>
              <a:defRPr/>
            </a:lvl1pPr>
          </a:lstStyle>
          <a:p>
            <a:pPr>
              <a:defRPr/>
            </a:pPr>
            <a:endParaRPr lang="es-AR"/>
          </a:p>
        </p:txBody>
      </p:sp>
      <p:sp>
        <p:nvSpPr>
          <p:cNvPr id="8" name="Slide Number Placeholder 5"/>
          <p:cNvSpPr>
            <a:spLocks noGrp="1"/>
          </p:cNvSpPr>
          <p:nvPr>
            <p:ph type="sldNum" sz="quarter" idx="12"/>
          </p:nvPr>
        </p:nvSpPr>
        <p:spPr/>
        <p:txBody>
          <a:bodyPr/>
          <a:lstStyle>
            <a:lvl1pPr>
              <a:defRPr/>
            </a:lvl1pPr>
          </a:lstStyle>
          <a:p>
            <a:fld id="{521BBE3D-00F1-4589-AEC2-3F8B6B5D181E}" type="slidenum">
              <a:rPr lang="es-AR" altLang="es-AR"/>
              <a:pPr/>
              <a:t>‹Nº›</a:t>
            </a:fld>
            <a:endParaRPr lang="es-AR" altLang="es-AR"/>
          </a:p>
        </p:txBody>
      </p:sp>
    </p:spTree>
    <p:extLst>
      <p:ext uri="{BB962C8B-B14F-4D97-AF65-F5344CB8AC3E}">
        <p14:creationId xmlns:p14="http://schemas.microsoft.com/office/powerpoint/2010/main" xmlns="" val="1339995738"/>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Encabezado de sección">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s-ES" sz="4000" b="1" cap="small" baseline="0">
                <a:solidFill>
                  <a:srgbClr val="003300"/>
                </a:solidFill>
              </a:defRPr>
            </a:lvl1pPr>
          </a:lstStyle>
          <a:p>
            <a:r>
              <a:rPr kumimoji="0" lang="es-ES"/>
              <a:t>Haga clic para modificar el estilo de título del patrón</a:t>
            </a:r>
          </a:p>
        </p:txBody>
      </p:sp>
      <p:sp>
        <p:nvSpPr>
          <p:cNvPr id="4" name="Date Placeholder 3"/>
          <p:cNvSpPr>
            <a:spLocks noGrp="1"/>
          </p:cNvSpPr>
          <p:nvPr>
            <p:ph type="dt" sz="half" idx="10"/>
          </p:nvPr>
        </p:nvSpPr>
        <p:spPr/>
        <p:txBody>
          <a:bodyPr/>
          <a:lstStyle/>
          <a:p>
            <a:fld id="{757B281C-5159-4971-8228-52B9A72E9ED2}" type="datetimeFigureOut">
              <a:rPr/>
              <a:pPr/>
              <a:t>09/06/2015</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rPr/>
              <a:pPr/>
              <a:t>‹Nº›</a:t>
            </a:fld>
            <a:endParaRPr kumimoji="0" lang="es-ES"/>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s-ES" sz="1800"/>
            </a:lvl1pPr>
          </a:lstStyle>
          <a:p>
            <a:r>
              <a:rPr kumimoji="0" lang="es-ES"/>
              <a:t>Logotipo de la compañía</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ítulo y contenido">
    <p:bg>
      <p:bgPr>
        <a:blipFill dpi="0" rotWithShape="1">
          <a:blip r:embed="rId2" cstate="email">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eaLnBrk="1" latinLnBrk="0" hangingPunct="1">
              <a:defRPr kumimoji="0" lang="es-ES"/>
            </a:lvl1pPr>
          </a:lstStyle>
          <a:p>
            <a:r>
              <a:rPr kumimoji="0" lang="es-ES"/>
              <a:t>Haga clic para modificar el estilo de título del patrón</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es-ES" sz="3200">
                <a:latin typeface="+mn-lt"/>
              </a:defRPr>
            </a:lvl1pPr>
            <a:lvl2pPr eaLnBrk="1" latinLnBrk="0" hangingPunct="1">
              <a:defRPr kumimoji="0" lang="es-ES" sz="2800">
                <a:latin typeface="+mn-lt"/>
              </a:defRPr>
            </a:lvl2pPr>
            <a:lvl3pPr eaLnBrk="1" latinLnBrk="0" hangingPunct="1">
              <a:defRPr kumimoji="0" lang="es-ES" sz="2400">
                <a:latin typeface="+mn-lt"/>
              </a:defRPr>
            </a:lvl3pPr>
            <a:lvl4pPr eaLnBrk="1" latinLnBrk="0" hangingPunct="1">
              <a:defRPr kumimoji="0" lang="es-ES" sz="2400">
                <a:latin typeface="+mn-lt"/>
              </a:defRPr>
            </a:lvl4pPr>
            <a:lvl5pPr eaLnBrk="1" latinLnBrk="0" hangingPunct="1">
              <a:defRPr kumimoji="0" lang="es-ES" sz="2400">
                <a:latin typeface="+mn-lt"/>
              </a:defRPr>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757B281C-5159-4971-8228-52B9A72E9ED2}" type="datetimeFigureOut">
              <a:rPr/>
              <a:pPr/>
              <a:t>09/06/2015</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s-ES" sz="2800"/>
            </a:lvl1pPr>
            <a:lvl2pPr eaLnBrk="1" latinLnBrk="0" hangingPunct="1">
              <a:defRPr kumimoji="0" lang="es-ES" sz="2400"/>
            </a:lvl2pPr>
            <a:lvl3pPr eaLnBrk="1" latinLnBrk="0" hangingPunct="1">
              <a:defRPr kumimoji="0" lang="es-ES" sz="2000"/>
            </a:lvl3pPr>
            <a:lvl4pPr eaLnBrk="1" latinLnBrk="0" hangingPunct="1">
              <a:defRPr kumimoji="0" lang="es-ES" sz="1800"/>
            </a:lvl4pPr>
            <a:lvl5pPr eaLnBrk="1" latinLnBrk="0" hangingPunct="1">
              <a:defRPr kumimoji="0" lang="es-ES" sz="1800"/>
            </a:lvl5pPr>
            <a:lvl6pPr eaLnBrk="1" latinLnBrk="0" hangingPunct="1">
              <a:defRPr kumimoji="0" lang="es-ES" sz="1800"/>
            </a:lvl6pPr>
            <a:lvl7pPr eaLnBrk="1" latinLnBrk="0" hangingPunct="1">
              <a:defRPr kumimoji="0" lang="es-ES" sz="1800"/>
            </a:lvl7pPr>
            <a:lvl8pPr eaLnBrk="1" latinLnBrk="0" hangingPunct="1">
              <a:defRPr kumimoji="0" lang="es-ES" sz="1800"/>
            </a:lvl8pPr>
            <a:lvl9pPr eaLnBrk="1" latinLnBrk="0" hangingPunct="1">
              <a:defRPr kumimoji="0" lang="es-ES" sz="18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5" name="Date Placeholder 4"/>
          <p:cNvSpPr>
            <a:spLocks noGrp="1"/>
          </p:cNvSpPr>
          <p:nvPr>
            <p:ph type="dt" sz="half" idx="10"/>
          </p:nvPr>
        </p:nvSpPr>
        <p:spPr/>
        <p:txBody>
          <a:bodyPr/>
          <a:lstStyle/>
          <a:p>
            <a:fld id="{757B281C-5159-4971-8228-52B9A72E9ED2}" type="datetimeFigureOut">
              <a:rPr/>
              <a:pPr/>
              <a:t>09/06/2015</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es-ES"/>
            </a:lvl1pPr>
          </a:lstStyle>
          <a:p>
            <a:pPr eaLnBrk="1" latinLnBrk="0" hangingPunct="1"/>
            <a:r>
              <a:rPr lang="es-ES" smtClean="0"/>
              <a:t>Haga clic para modificar el estilo de título del patrón</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smtClean="0"/>
              <a:t>Haga clic para modificar el estilo de texto del patrón</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s-ES" sz="2400" b="1"/>
            </a:lvl1pPr>
            <a:lvl2pPr marL="457200" indent="0" eaLnBrk="1" latinLnBrk="0" hangingPunct="1">
              <a:buNone/>
              <a:defRPr kumimoji="0" lang="es-ES" sz="2000" b="1"/>
            </a:lvl2pPr>
            <a:lvl3pPr marL="914400" indent="0" eaLnBrk="1" latinLnBrk="0" hangingPunct="1">
              <a:buNone/>
              <a:defRPr kumimoji="0" lang="es-ES" sz="1800" b="1"/>
            </a:lvl3pPr>
            <a:lvl4pPr marL="1371600" indent="0" eaLnBrk="1" latinLnBrk="0" hangingPunct="1">
              <a:buNone/>
              <a:defRPr kumimoji="0" lang="es-ES" sz="1600" b="1"/>
            </a:lvl4pPr>
            <a:lvl5pPr marL="1828800" indent="0" eaLnBrk="1" latinLnBrk="0" hangingPunct="1">
              <a:buNone/>
              <a:defRPr kumimoji="0" lang="es-ES" sz="1600" b="1"/>
            </a:lvl5pPr>
            <a:lvl6pPr marL="2286000" indent="0" eaLnBrk="1" latinLnBrk="0" hangingPunct="1">
              <a:buNone/>
              <a:defRPr kumimoji="0" lang="es-ES" sz="1600" b="1"/>
            </a:lvl6pPr>
            <a:lvl7pPr marL="2743200" indent="0" eaLnBrk="1" latinLnBrk="0" hangingPunct="1">
              <a:buNone/>
              <a:defRPr kumimoji="0" lang="es-ES" sz="1600" b="1"/>
            </a:lvl7pPr>
            <a:lvl8pPr marL="3200400" indent="0" eaLnBrk="1" latinLnBrk="0" hangingPunct="1">
              <a:buNone/>
              <a:defRPr kumimoji="0" lang="es-ES" sz="1600" b="1"/>
            </a:lvl8pPr>
            <a:lvl9pPr marL="3657600" indent="0" eaLnBrk="1" latinLnBrk="0" hangingPunct="1">
              <a:buNone/>
              <a:defRPr kumimoji="0" lang="es-ES" sz="1600" b="1"/>
            </a:lvl9pPr>
          </a:lstStyle>
          <a:p>
            <a:pPr lvl="0" eaLnBrk="1" latinLnBrk="0" hangingPunct="1"/>
            <a:r>
              <a:rPr lang="es-ES" smtClean="0"/>
              <a:t>Haga clic para modificar el estilo de texto del patrón</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s-ES" sz="2400"/>
            </a:lvl1pPr>
            <a:lvl2pPr eaLnBrk="1" latinLnBrk="0" hangingPunct="1">
              <a:defRPr kumimoji="0" lang="es-ES" sz="2000"/>
            </a:lvl2pPr>
            <a:lvl3pPr eaLnBrk="1" latinLnBrk="0" hangingPunct="1">
              <a:defRPr kumimoji="0" lang="es-ES" sz="1800"/>
            </a:lvl3pPr>
            <a:lvl4pPr eaLnBrk="1" latinLnBrk="0" hangingPunct="1">
              <a:defRPr kumimoji="0" lang="es-ES" sz="1600"/>
            </a:lvl4pPr>
            <a:lvl5pPr eaLnBrk="1" latinLnBrk="0" hangingPunct="1">
              <a:defRPr kumimoji="0" lang="es-ES" sz="1600"/>
            </a:lvl5pPr>
            <a:lvl6pPr eaLnBrk="1" latinLnBrk="0" hangingPunct="1">
              <a:defRPr kumimoji="0" lang="es-ES" sz="1600"/>
            </a:lvl6pPr>
            <a:lvl7pPr eaLnBrk="1" latinLnBrk="0" hangingPunct="1">
              <a:defRPr kumimoji="0" lang="es-ES" sz="1600"/>
            </a:lvl7pPr>
            <a:lvl8pPr eaLnBrk="1" latinLnBrk="0" hangingPunct="1">
              <a:defRPr kumimoji="0" lang="es-ES" sz="1600"/>
            </a:lvl8pPr>
            <a:lvl9pPr eaLnBrk="1" latinLnBrk="0" hangingPunct="1">
              <a:defRPr kumimoji="0" lang="es-ES" sz="16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7" name="Date Placeholder 6"/>
          <p:cNvSpPr>
            <a:spLocks noGrp="1"/>
          </p:cNvSpPr>
          <p:nvPr>
            <p:ph type="dt" sz="half" idx="10"/>
          </p:nvPr>
        </p:nvSpPr>
        <p:spPr/>
        <p:txBody>
          <a:bodyPr/>
          <a:lstStyle/>
          <a:p>
            <a:fld id="{757B281C-5159-4971-8228-52B9A72E9ED2}" type="datetimeFigureOut">
              <a:rPr/>
              <a:pPr/>
              <a:t>09/06/2015</a:t>
            </a:fld>
            <a:endParaRPr kumimoji="0" lang="es-ES"/>
          </a:p>
        </p:txBody>
      </p:sp>
      <p:sp>
        <p:nvSpPr>
          <p:cNvPr id="8" name="Footer Placeholder 7"/>
          <p:cNvSpPr>
            <a:spLocks noGrp="1"/>
          </p:cNvSpPr>
          <p:nvPr>
            <p:ph type="ftr" sz="quarter" idx="11"/>
          </p:nvPr>
        </p:nvSpPr>
        <p:spPr/>
        <p:txBody>
          <a:bodyPr/>
          <a:lstStyle/>
          <a:p>
            <a:endParaRPr kumimoji="0" lang="es-ES"/>
          </a:p>
        </p:txBody>
      </p:sp>
      <p:sp>
        <p:nvSpPr>
          <p:cNvPr id="9" name="Slide Number Placeholder 8"/>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s-ES" sz="2000" b="1"/>
            </a:lvl1pPr>
          </a:lstStyle>
          <a:p>
            <a:pPr eaLnBrk="1" latinLnBrk="0" hangingPunct="1"/>
            <a:r>
              <a:rPr lang="es-ES" smtClean="0"/>
              <a:t>Haga clic para modificar el estilo de título del patrón</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s-ES" sz="3200"/>
            </a:lvl1pPr>
            <a:lvl2pPr eaLnBrk="1" latinLnBrk="0" hangingPunct="1">
              <a:defRPr kumimoji="0" lang="es-ES" sz="2800"/>
            </a:lvl2pPr>
            <a:lvl3pPr eaLnBrk="1" latinLnBrk="0" hangingPunct="1">
              <a:defRPr kumimoji="0" lang="es-ES" sz="2400"/>
            </a:lvl3pPr>
            <a:lvl4pPr eaLnBrk="1" latinLnBrk="0" hangingPunct="1">
              <a:defRPr kumimoji="0" lang="es-ES" sz="2000"/>
            </a:lvl4pPr>
            <a:lvl5pPr eaLnBrk="1" latinLnBrk="0" hangingPunct="1">
              <a:defRPr kumimoji="0" lang="es-ES" sz="2000"/>
            </a:lvl5pPr>
            <a:lvl6pPr eaLnBrk="1" latinLnBrk="0" hangingPunct="1">
              <a:defRPr kumimoji="0" lang="es-ES" sz="2000"/>
            </a:lvl6pPr>
            <a:lvl7pPr eaLnBrk="1" latinLnBrk="0" hangingPunct="1">
              <a:defRPr kumimoji="0" lang="es-ES" sz="2000"/>
            </a:lvl7pPr>
            <a:lvl8pPr eaLnBrk="1" latinLnBrk="0" hangingPunct="1">
              <a:defRPr kumimoji="0" lang="es-ES" sz="2000"/>
            </a:lvl8pPr>
            <a:lvl9pPr eaLnBrk="1" latinLnBrk="0" hangingPunct="1">
              <a:defRPr kumimoji="0" lang="es-ES" sz="2000"/>
            </a:lvl9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smtClean="0"/>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rPr/>
              <a:pPr/>
              <a:t>09/06/2015</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s-ES" sz="2000" b="1"/>
            </a:lvl1pPr>
          </a:lstStyle>
          <a:p>
            <a:pPr eaLnBrk="1" latinLnBrk="0" hangingPunct="1"/>
            <a:r>
              <a:rPr lang="es-ES" smtClean="0"/>
              <a:t>Haga clic para modificar el estilo de título del patrón</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s-ES" sz="3200"/>
            </a:lvl1pPr>
            <a:lvl2pPr marL="457200" indent="0" eaLnBrk="1" latinLnBrk="0" hangingPunct="1">
              <a:buNone/>
              <a:defRPr kumimoji="0" lang="es-ES" sz="2800"/>
            </a:lvl2pPr>
            <a:lvl3pPr marL="914400" indent="0" eaLnBrk="1" latinLnBrk="0" hangingPunct="1">
              <a:buNone/>
              <a:defRPr kumimoji="0" lang="es-ES" sz="2400"/>
            </a:lvl3pPr>
            <a:lvl4pPr marL="1371600" indent="0" eaLnBrk="1" latinLnBrk="0" hangingPunct="1">
              <a:buNone/>
              <a:defRPr kumimoji="0" lang="es-ES" sz="2000"/>
            </a:lvl4pPr>
            <a:lvl5pPr marL="1828800" indent="0" eaLnBrk="1" latinLnBrk="0" hangingPunct="1">
              <a:buNone/>
              <a:defRPr kumimoji="0" lang="es-ES" sz="2000"/>
            </a:lvl5pPr>
            <a:lvl6pPr marL="2286000" indent="0" eaLnBrk="1" latinLnBrk="0" hangingPunct="1">
              <a:buNone/>
              <a:defRPr kumimoji="0" lang="es-ES" sz="2000"/>
            </a:lvl6pPr>
            <a:lvl7pPr marL="2743200" indent="0" eaLnBrk="1" latinLnBrk="0" hangingPunct="1">
              <a:buNone/>
              <a:defRPr kumimoji="0" lang="es-ES" sz="2000"/>
            </a:lvl7pPr>
            <a:lvl8pPr marL="3200400" indent="0" eaLnBrk="1" latinLnBrk="0" hangingPunct="1">
              <a:buNone/>
              <a:defRPr kumimoji="0" lang="es-ES" sz="2000"/>
            </a:lvl8pPr>
            <a:lvl9pPr marL="3657600" indent="0" eaLnBrk="1" latinLnBrk="0" hangingPunct="1">
              <a:buNone/>
              <a:defRPr kumimoji="0" lang="es-ES" sz="2000"/>
            </a:lvl9pPr>
          </a:lstStyle>
          <a:p>
            <a:pPr eaLnBrk="1" latinLnBrk="0" hangingPunct="1"/>
            <a:r>
              <a:rPr lang="es-ES" smtClean="0"/>
              <a:t>Haga clic en el icono para agregar una imagen</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s-ES" sz="1400"/>
            </a:lvl1pPr>
            <a:lvl2pPr marL="457200" indent="0" eaLnBrk="1" latinLnBrk="0" hangingPunct="1">
              <a:buNone/>
              <a:defRPr kumimoji="0" lang="es-ES" sz="1200"/>
            </a:lvl2pPr>
            <a:lvl3pPr marL="914400" indent="0" eaLnBrk="1" latinLnBrk="0" hangingPunct="1">
              <a:buNone/>
              <a:defRPr kumimoji="0" lang="es-ES" sz="1000"/>
            </a:lvl3pPr>
            <a:lvl4pPr marL="1371600" indent="0" eaLnBrk="1" latinLnBrk="0" hangingPunct="1">
              <a:buNone/>
              <a:defRPr kumimoji="0" lang="es-ES" sz="900"/>
            </a:lvl4pPr>
            <a:lvl5pPr marL="1828800" indent="0" eaLnBrk="1" latinLnBrk="0" hangingPunct="1">
              <a:buNone/>
              <a:defRPr kumimoji="0" lang="es-ES" sz="900"/>
            </a:lvl5pPr>
            <a:lvl6pPr marL="2286000" indent="0" eaLnBrk="1" latinLnBrk="0" hangingPunct="1">
              <a:buNone/>
              <a:defRPr kumimoji="0" lang="es-ES" sz="900"/>
            </a:lvl6pPr>
            <a:lvl7pPr marL="2743200" indent="0" eaLnBrk="1" latinLnBrk="0" hangingPunct="1">
              <a:buNone/>
              <a:defRPr kumimoji="0" lang="es-ES" sz="900"/>
            </a:lvl7pPr>
            <a:lvl8pPr marL="3200400" indent="0" eaLnBrk="1" latinLnBrk="0" hangingPunct="1">
              <a:buNone/>
              <a:defRPr kumimoji="0" lang="es-ES" sz="900"/>
            </a:lvl8pPr>
            <a:lvl9pPr marL="3657600" indent="0" eaLnBrk="1" latinLnBrk="0" hangingPunct="1">
              <a:buNone/>
              <a:defRPr kumimoji="0" lang="es-ES" sz="900"/>
            </a:lvl9pPr>
          </a:lstStyle>
          <a:p>
            <a:pPr lvl="0" eaLnBrk="1" latinLnBrk="0" hangingPunct="1"/>
            <a:r>
              <a:rPr lang="es-ES" smtClean="0"/>
              <a:t>Haga clic para modificar el estilo de texto del patrón</a:t>
            </a:r>
          </a:p>
        </p:txBody>
      </p:sp>
      <p:sp>
        <p:nvSpPr>
          <p:cNvPr id="5" name="Date Placeholder 4"/>
          <p:cNvSpPr>
            <a:spLocks noGrp="1"/>
          </p:cNvSpPr>
          <p:nvPr>
            <p:ph type="dt" sz="half" idx="10"/>
          </p:nvPr>
        </p:nvSpPr>
        <p:spPr/>
        <p:txBody>
          <a:bodyPr/>
          <a:lstStyle/>
          <a:p>
            <a:fld id="{757B281C-5159-4971-8228-52B9A72E9ED2}" type="datetimeFigureOut">
              <a:rPr/>
              <a:pPr/>
              <a:t>09/06/2015</a:t>
            </a:fld>
            <a:endParaRPr kumimoji="0" lang="es-ES"/>
          </a:p>
        </p:txBody>
      </p:sp>
      <p:sp>
        <p:nvSpPr>
          <p:cNvPr id="6" name="Footer Placeholder 5"/>
          <p:cNvSpPr>
            <a:spLocks noGrp="1"/>
          </p:cNvSpPr>
          <p:nvPr>
            <p:ph type="ftr" sz="quarter" idx="11"/>
          </p:nvPr>
        </p:nvSpPr>
        <p:spPr/>
        <p:txBody>
          <a:bodyPr/>
          <a:lstStyle/>
          <a:p>
            <a:endParaRPr kumimoji="0" lang="es-ES"/>
          </a:p>
        </p:txBody>
      </p:sp>
      <p:sp>
        <p:nvSpPr>
          <p:cNvPr id="7" name="Slide Number Placeholder 6"/>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757B281C-5159-4971-8228-52B9A72E9ED2}" type="datetimeFigureOut">
              <a:rPr/>
              <a:pPr/>
              <a:t>09/06/2015</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Texto y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s-ES" smtClean="0"/>
              <a:t>Haga clic para modificar el estilo de título del patrón</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a:p>
        </p:txBody>
      </p:sp>
      <p:sp>
        <p:nvSpPr>
          <p:cNvPr id="4" name="Date Placeholder 3"/>
          <p:cNvSpPr>
            <a:spLocks noGrp="1"/>
          </p:cNvSpPr>
          <p:nvPr>
            <p:ph type="dt" sz="half" idx="10"/>
          </p:nvPr>
        </p:nvSpPr>
        <p:spPr/>
        <p:txBody>
          <a:bodyPr/>
          <a:lstStyle/>
          <a:p>
            <a:fld id="{757B281C-5159-4971-8228-52B9A72E9ED2}" type="datetimeFigureOut">
              <a:rPr/>
              <a:pPr/>
              <a:t>09/06/2015</a:t>
            </a:fld>
            <a:endParaRPr kumimoji="0" lang="es-ES"/>
          </a:p>
        </p:txBody>
      </p:sp>
      <p:sp>
        <p:nvSpPr>
          <p:cNvPr id="5" name="Footer Placeholder 4"/>
          <p:cNvSpPr>
            <a:spLocks noGrp="1"/>
          </p:cNvSpPr>
          <p:nvPr>
            <p:ph type="ftr" sz="quarter" idx="11"/>
          </p:nvPr>
        </p:nvSpPr>
        <p:spPr/>
        <p:txBody>
          <a:bodyPr/>
          <a:lstStyle/>
          <a:p>
            <a:endParaRPr kumimoji="0" lang="es-ES"/>
          </a:p>
        </p:txBody>
      </p:sp>
      <p:sp>
        <p:nvSpPr>
          <p:cNvPr id="6" name="Slide Number Placeholder 5"/>
          <p:cNvSpPr>
            <a:spLocks noGrp="1"/>
          </p:cNvSpPr>
          <p:nvPr>
            <p:ph type="sldNum" sz="quarter" idx="12"/>
          </p:nvPr>
        </p:nvSpPr>
        <p:spPr/>
        <p:txBody>
          <a:bodyPr/>
          <a:lstStyle/>
          <a:p>
            <a:fld id="{33D6E5A2-EC83-451F-A719-9AC1370DD5CF}" type="slidenum">
              <a:rPr/>
              <a:pPr/>
              <a:t>‹Nº›</a:t>
            </a:fld>
            <a:endParaRPr kumimoji="0" lang="es-E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s-ES" smtClean="0"/>
              <a:t>Haga clic para modificar el estilo de título del patrón</a:t>
            </a:r>
            <a:endParaRPr kumimoji="0" lang="en-US" smtClean="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s-ES" sz="1200">
                <a:solidFill>
                  <a:schemeClr val="tx1">
                    <a:tint val="75000"/>
                  </a:schemeClr>
                </a:solidFill>
              </a:defRPr>
            </a:lvl1pPr>
          </a:lstStyle>
          <a:p>
            <a:fld id="{757B281C-5159-4971-8228-52B9A72E9ED2}" type="datetimeFigureOut">
              <a:rPr/>
              <a:pPr/>
              <a:t>09/06/2015</a:t>
            </a:fld>
            <a:endParaRPr kumimoji="0" lang="es-ES"/>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s-ES" sz="1200">
                <a:solidFill>
                  <a:schemeClr val="tx1">
                    <a:tint val="75000"/>
                  </a:schemeClr>
                </a:solidFill>
              </a:defRPr>
            </a:lvl1pPr>
          </a:lstStyle>
          <a:p>
            <a:endParaRPr kumimoji="0" lang="es-ES"/>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s-ES" sz="1200">
                <a:solidFill>
                  <a:schemeClr val="tx1">
                    <a:tint val="75000"/>
                  </a:schemeClr>
                </a:solidFill>
              </a:defRPr>
            </a:lvl1pPr>
          </a:lstStyle>
          <a:p>
            <a:fld id="{33D6E5A2-EC83-451F-A719-9AC1370DD5CF}" type="slidenum">
              <a:rPr/>
              <a:pPr/>
              <a:t>‹Nº›</a:t>
            </a:fld>
            <a:endParaRPr kumimoji="0" lang="es-ES"/>
          </a:p>
        </p:txBody>
      </p:sp>
      <p:pic>
        <p:nvPicPr>
          <p:cNvPr id="8" name="Picture 7"/>
          <p:cNvPicPr>
            <a:picLocks noChangeAspect="1"/>
          </p:cNvPicPr>
          <p:nvPr/>
        </p:nvPicPr>
        <p:blipFill rotWithShape="1">
          <a:blip r:embed="rId17" cstate="email">
            <a:extLst>
              <a:ext uri="{28A0092B-C50C-407E-A947-70E740481C1C}">
                <a14:useLocalDpi xmlns:a14="http://schemas.microsoft.com/office/drawing/2010/main" xmlns=""/>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 id="2147483665" r:id="rId14"/>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kumimoji="0" lang="es-ES"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s-ES"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s-ES"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s-ES"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s-ES" sz="2000" kern="1200">
          <a:solidFill>
            <a:schemeClr val="tx1"/>
          </a:solidFill>
          <a:latin typeface="+mn-lt"/>
          <a:ea typeface="+mn-ea"/>
          <a:cs typeface="+mn-cs"/>
        </a:defRPr>
      </a:lvl9pPr>
    </p:bodyStyle>
    <p:otherStyle>
      <a:defPPr>
        <a:defRPr kumimoji="0" lang="es-ES"/>
      </a:defPPr>
      <a:lvl1pPr marL="0" algn="l" defTabSz="914400" rtl="0" eaLnBrk="1" latinLnBrk="0" hangingPunct="1">
        <a:defRPr kumimoji="0" lang="es-ES" sz="1800" kern="1200">
          <a:solidFill>
            <a:schemeClr val="tx1"/>
          </a:solidFill>
          <a:latin typeface="+mn-lt"/>
          <a:ea typeface="+mn-ea"/>
          <a:cs typeface="+mn-cs"/>
        </a:defRPr>
      </a:lvl1pPr>
      <a:lvl2pPr marL="457200" algn="l" defTabSz="914400" rtl="0" eaLnBrk="1" latinLnBrk="0" hangingPunct="1">
        <a:defRPr kumimoji="0" lang="es-ES" sz="1800" kern="1200">
          <a:solidFill>
            <a:schemeClr val="tx1"/>
          </a:solidFill>
          <a:latin typeface="+mn-lt"/>
          <a:ea typeface="+mn-ea"/>
          <a:cs typeface="+mn-cs"/>
        </a:defRPr>
      </a:lvl2pPr>
      <a:lvl3pPr marL="914400" algn="l" defTabSz="914400" rtl="0" eaLnBrk="1" latinLnBrk="0" hangingPunct="1">
        <a:defRPr kumimoji="0" lang="es-ES" sz="1800" kern="1200">
          <a:solidFill>
            <a:schemeClr val="tx1"/>
          </a:solidFill>
          <a:latin typeface="+mn-lt"/>
          <a:ea typeface="+mn-ea"/>
          <a:cs typeface="+mn-cs"/>
        </a:defRPr>
      </a:lvl3pPr>
      <a:lvl4pPr marL="1371600" algn="l" defTabSz="914400" rtl="0" eaLnBrk="1" latinLnBrk="0" hangingPunct="1">
        <a:defRPr kumimoji="0" lang="es-ES" sz="1800" kern="1200">
          <a:solidFill>
            <a:schemeClr val="tx1"/>
          </a:solidFill>
          <a:latin typeface="+mn-lt"/>
          <a:ea typeface="+mn-ea"/>
          <a:cs typeface="+mn-cs"/>
        </a:defRPr>
      </a:lvl4pPr>
      <a:lvl5pPr marL="1828800" algn="l" defTabSz="914400" rtl="0" eaLnBrk="1" latinLnBrk="0" hangingPunct="1">
        <a:defRPr kumimoji="0" lang="es-ES" sz="1800" kern="1200">
          <a:solidFill>
            <a:schemeClr val="tx1"/>
          </a:solidFill>
          <a:latin typeface="+mn-lt"/>
          <a:ea typeface="+mn-ea"/>
          <a:cs typeface="+mn-cs"/>
        </a:defRPr>
      </a:lvl5pPr>
      <a:lvl6pPr marL="2286000" algn="l" defTabSz="914400" rtl="0" eaLnBrk="1" latinLnBrk="0" hangingPunct="1">
        <a:defRPr kumimoji="0" lang="es-ES" sz="1800" kern="1200">
          <a:solidFill>
            <a:schemeClr val="tx1"/>
          </a:solidFill>
          <a:latin typeface="+mn-lt"/>
          <a:ea typeface="+mn-ea"/>
          <a:cs typeface="+mn-cs"/>
        </a:defRPr>
      </a:lvl6pPr>
      <a:lvl7pPr marL="2743200" algn="l" defTabSz="914400" rtl="0" eaLnBrk="1" latinLnBrk="0" hangingPunct="1">
        <a:defRPr kumimoji="0" lang="es-ES" sz="1800" kern="1200">
          <a:solidFill>
            <a:schemeClr val="tx1"/>
          </a:solidFill>
          <a:latin typeface="+mn-lt"/>
          <a:ea typeface="+mn-ea"/>
          <a:cs typeface="+mn-cs"/>
        </a:defRPr>
      </a:lvl7pPr>
      <a:lvl8pPr marL="3200400" algn="l" defTabSz="914400" rtl="0" eaLnBrk="1" latinLnBrk="0" hangingPunct="1">
        <a:defRPr kumimoji="0" lang="es-ES" sz="1800" kern="1200">
          <a:solidFill>
            <a:schemeClr val="tx1"/>
          </a:solidFill>
          <a:latin typeface="+mn-lt"/>
          <a:ea typeface="+mn-ea"/>
          <a:cs typeface="+mn-cs"/>
        </a:defRPr>
      </a:lvl8pPr>
      <a:lvl9pPr marL="3657600" algn="l" defTabSz="914400" rtl="0" eaLnBrk="1" latinLnBrk="0" hangingPunct="1">
        <a:defRPr kumimoji="0" lang="es-ES"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es.wikipedia.org/wiki/Convenci%C3%B3n_sobre_los_Derechos_del_Ni%C3%B1o" TargetMode="External"/><Relationship Id="rId2" Type="http://schemas.openxmlformats.org/officeDocument/2006/relationships/hyperlink" Target="http://es.wikipedia.org/wiki/Naciones_Unidas" TargetMode="Externa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47.xml.rels><?xml version="1.0" encoding="UTF-8" standalone="yes"?>
<Relationships xmlns="http://schemas.openxmlformats.org/package/2006/relationships"><Relationship Id="rId3" Type="http://schemas.openxmlformats.org/officeDocument/2006/relationships/hyperlink" Target="https://dhpedia.wikispaces.com/Comit%C3%A9+de+los+Derechos+del+Ni%C3%B1o" TargetMode="External"/><Relationship Id="rId2" Type="http://schemas.openxmlformats.org/officeDocument/2006/relationships/hyperlink" Target="https://dhpedia.wikispaces.com/Convenci%C3%B3n+sobre+los+Derechos+del+Ni%C3%B1o" TargetMode="Externa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hyperlink" Target="https://dhpedia.wikispaces.com/Naciones+Unidas" TargetMode="External"/><Relationship Id="rId2" Type="http://schemas.openxmlformats.org/officeDocument/2006/relationships/hyperlink" Target="https://dhpedia.wikispaces.com/Asamblea+General" TargetMode="Externa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s-AR" b="0" dirty="0"/>
              <a:t>	</a:t>
            </a:r>
            <a:br>
              <a:rPr lang="es-AR" b="0" dirty="0"/>
            </a:br>
            <a:endParaRPr lang="es-ES" dirty="0"/>
          </a:p>
        </p:txBody>
      </p:sp>
      <p:sp>
        <p:nvSpPr>
          <p:cNvPr id="3" name="Subtitle 2"/>
          <p:cNvSpPr>
            <a:spLocks noGrp="1"/>
          </p:cNvSpPr>
          <p:nvPr>
            <p:ph type="subTitle" idx="4294967295"/>
            <p:custDataLst>
              <p:tags r:id="rId3"/>
            </p:custDataLst>
          </p:nvPr>
        </p:nvSpPr>
        <p:spPr>
          <a:xfrm>
            <a:off x="4143375" y="5589240"/>
            <a:ext cx="4772025" cy="990600"/>
          </a:xfrm>
        </p:spPr>
        <p:txBody>
          <a:bodyPr>
            <a:normAutofit fontScale="85000" lnSpcReduction="20000"/>
          </a:bodyPr>
          <a:lstStyle/>
          <a:p>
            <a:endParaRPr lang="es-ES" sz="2400" dirty="0" smtClean="0">
              <a:latin typeface="+mn-lt"/>
            </a:endParaRPr>
          </a:p>
          <a:p>
            <a:r>
              <a:rPr lang="es-ES" sz="2400" dirty="0" smtClean="0">
                <a:latin typeface="+mn-lt"/>
              </a:rPr>
              <a:t>Aída Kemelmajer de Carlucci</a:t>
            </a:r>
            <a:endParaRPr lang="es-ES" sz="2400" dirty="0">
              <a:latin typeface="+mn-lt"/>
            </a:endParaRPr>
          </a:p>
          <a:p>
            <a:r>
              <a:rPr lang="es-ES" sz="2400" dirty="0" smtClean="0">
                <a:latin typeface="+mn-lt"/>
              </a:rPr>
              <a:t>Mendoza, Junio 2015</a:t>
            </a:r>
            <a:endParaRPr lang="es-ES" sz="2400" dirty="0">
              <a:latin typeface="+mn-lt"/>
            </a:endParaRPr>
          </a:p>
        </p:txBody>
      </p:sp>
      <p:sp>
        <p:nvSpPr>
          <p:cNvPr id="6" name="Rectángulo 5"/>
          <p:cNvSpPr/>
          <p:nvPr/>
        </p:nvSpPr>
        <p:spPr>
          <a:xfrm>
            <a:off x="467544" y="2828836"/>
            <a:ext cx="8352928" cy="2308324"/>
          </a:xfrm>
          <a:prstGeom prst="rect">
            <a:avLst/>
          </a:prstGeom>
        </p:spPr>
        <p:txBody>
          <a:bodyPr wrap="square">
            <a:spAutoFit/>
          </a:bodyPr>
          <a:lstStyle/>
          <a:p>
            <a:r>
              <a:rPr lang="es-AR" sz="3600" dirty="0" smtClean="0"/>
              <a:t>Algunos </a:t>
            </a:r>
            <a:r>
              <a:rPr lang="es-AR" sz="3600" dirty="0"/>
              <a:t>instrumentos para la eficacia de los derechos de los niños, niñas y adolescentes, en el sistema internacional de derechos </a:t>
            </a:r>
            <a:r>
              <a:rPr lang="es-AR" sz="3600" dirty="0" smtClean="0"/>
              <a:t>humanos </a:t>
            </a:r>
            <a:endParaRPr lang="es-AR" sz="3600" dirty="0"/>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476672"/>
            <a:ext cx="8077200" cy="6048672"/>
          </a:xfrm>
        </p:spPr>
        <p:txBody>
          <a:bodyPr>
            <a:normAutofit/>
          </a:bodyPr>
          <a:lstStyle/>
          <a:p>
            <a:r>
              <a:rPr lang="es-AR" sz="3200" dirty="0"/>
              <a:t>Nuestra memoria </a:t>
            </a:r>
            <a:r>
              <a:rPr lang="es-AR" sz="3200" dirty="0" smtClean="0"/>
              <a:t>está </a:t>
            </a:r>
            <a:r>
              <a:rPr lang="es-AR" sz="3200" dirty="0"/>
              <a:t>sujeta a numerosas fuentes de error. </a:t>
            </a:r>
            <a:endParaRPr lang="es-AR" sz="3200" dirty="0" smtClean="0"/>
          </a:p>
          <a:p>
            <a:r>
              <a:rPr lang="es-AR" sz="3200" dirty="0" smtClean="0"/>
              <a:t>Una </a:t>
            </a:r>
            <a:r>
              <a:rPr lang="es-AR" sz="3200" dirty="0"/>
              <a:t>memoria no regenerada con la remembranza tiende a degradarse ; pero cada remembranza la puede adornar o desfigurar. </a:t>
            </a:r>
            <a:endParaRPr lang="es-AR" sz="3200" dirty="0" smtClean="0"/>
          </a:p>
          <a:p>
            <a:r>
              <a:rPr lang="es-AR" sz="3200" dirty="0" smtClean="0"/>
              <a:t>Nuestra </a:t>
            </a:r>
            <a:r>
              <a:rPr lang="es-AR" sz="3200" dirty="0"/>
              <a:t>mente, de manera inconsciente, tiende a seleccionar los recuerdos que nos convienen y a rechazar, incluso a borrar, los desfavorables ; y cada uno puede allí adjudicarse un rol adulador. </a:t>
            </a:r>
          </a:p>
        </p:txBody>
      </p:sp>
    </p:spTree>
    <p:extLst>
      <p:ext uri="{BB962C8B-B14F-4D97-AF65-F5344CB8AC3E}">
        <p14:creationId xmlns:p14="http://schemas.microsoft.com/office/powerpoint/2010/main" xmlns="" val="1109533280"/>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88640"/>
            <a:ext cx="8077200" cy="6408712"/>
          </a:xfrm>
        </p:spPr>
        <p:txBody>
          <a:bodyPr>
            <a:normAutofit/>
          </a:bodyPr>
          <a:lstStyle/>
          <a:p>
            <a:r>
              <a:rPr lang="es-AR" sz="3600" dirty="0"/>
              <a:t>También tiende a deformar los recuerdos por proyecciones o confusiones inconscientes. </a:t>
            </a:r>
            <a:endParaRPr lang="es-AR" sz="3600" dirty="0" smtClean="0"/>
          </a:p>
          <a:p>
            <a:r>
              <a:rPr lang="es-AR" sz="3600" dirty="0" smtClean="0"/>
              <a:t>Existen</a:t>
            </a:r>
            <a:r>
              <a:rPr lang="es-AR" sz="3600" dirty="0"/>
              <a:t>, a veces, falsos recuerdos con la </a:t>
            </a:r>
            <a:r>
              <a:rPr lang="es-AR" sz="3600" dirty="0" smtClean="0"/>
              <a:t>persuasión </a:t>
            </a:r>
            <a:r>
              <a:rPr lang="es-AR" sz="3600" dirty="0"/>
              <a:t>de haberlos vivido y también recuerdos que rechazamos porque estamos persuadidos de no haberlos vivido jamás. </a:t>
            </a:r>
            <a:endParaRPr lang="es-AR" sz="3600" dirty="0" smtClean="0"/>
          </a:p>
          <a:p>
            <a:r>
              <a:rPr lang="es-AR" sz="3600" dirty="0" smtClean="0"/>
              <a:t>Así</a:t>
            </a:r>
            <a:r>
              <a:rPr lang="es-AR" sz="3600" dirty="0"/>
              <a:t>, la memoria, fuente irremplazable de verdad, puede estar sujeta a los errores y a las ilusiones. </a:t>
            </a:r>
          </a:p>
          <a:p>
            <a:endParaRPr lang="es-AR" sz="3600" dirty="0"/>
          </a:p>
        </p:txBody>
      </p:sp>
    </p:spTree>
    <p:extLst>
      <p:ext uri="{BB962C8B-B14F-4D97-AF65-F5344CB8AC3E}">
        <p14:creationId xmlns:p14="http://schemas.microsoft.com/office/powerpoint/2010/main" xmlns="" val="274152971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88640"/>
            <a:ext cx="8077200" cy="6192688"/>
          </a:xfrm>
        </p:spPr>
        <p:txBody>
          <a:bodyPr/>
          <a:lstStyle/>
          <a:p>
            <a:endParaRPr lang="es-AR" dirty="0" smtClean="0"/>
          </a:p>
          <a:p>
            <a:r>
              <a:rPr lang="es-AR" dirty="0" smtClean="0"/>
              <a:t>Nuestros </a:t>
            </a:r>
            <a:r>
              <a:rPr lang="es-AR" dirty="0"/>
              <a:t>sistemas de ideas (teorías, doctrinas, ideologías) no sólo están sujetos al error sino que también </a:t>
            </a:r>
            <a:r>
              <a:rPr lang="es-AR" dirty="0">
                <a:solidFill>
                  <a:srgbClr val="FF0000"/>
                </a:solidFill>
              </a:rPr>
              <a:t>protegen</a:t>
            </a:r>
            <a:r>
              <a:rPr lang="es-AR" dirty="0"/>
              <a:t> los errores e ilusiones que están inscritos en ellos. </a:t>
            </a:r>
            <a:r>
              <a:rPr lang="es-AR" dirty="0">
                <a:solidFill>
                  <a:srgbClr val="FF0000"/>
                </a:solidFill>
              </a:rPr>
              <a:t>Forma parte de la lógica organizadora de cualquier sistema de ideas el hecho de resistir a la información que no conviene o que no se puede integrar</a:t>
            </a:r>
            <a:r>
              <a:rPr lang="es-AR" dirty="0"/>
              <a:t>. </a:t>
            </a:r>
            <a:endParaRPr lang="es-AR" dirty="0" smtClean="0"/>
          </a:p>
          <a:p>
            <a:r>
              <a:rPr lang="es-AR" dirty="0" smtClean="0"/>
              <a:t>Las </a:t>
            </a:r>
            <a:r>
              <a:rPr lang="es-AR" dirty="0"/>
              <a:t>teorías resisten a la agresión de las teorías enemigas o de los argumentos adversos. </a:t>
            </a:r>
            <a:endParaRPr lang="es-AR" dirty="0" smtClean="0"/>
          </a:p>
          <a:p>
            <a:r>
              <a:rPr lang="es-AR" dirty="0" smtClean="0"/>
              <a:t>Aunque </a:t>
            </a:r>
            <a:r>
              <a:rPr lang="es-AR" dirty="0"/>
              <a:t>las teorías científicas sean las únicas en aceptar la posibilidad de ser refutadas, tienden a manifestar esta resistencia </a:t>
            </a:r>
          </a:p>
        </p:txBody>
      </p:sp>
    </p:spTree>
    <p:extLst>
      <p:ext uri="{BB962C8B-B14F-4D97-AF65-F5344CB8AC3E}">
        <p14:creationId xmlns:p14="http://schemas.microsoft.com/office/powerpoint/2010/main" xmlns="" val="4104035281"/>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5865515"/>
          </a:xfrm>
        </p:spPr>
        <p:txBody>
          <a:bodyPr>
            <a:normAutofit lnSpcReduction="10000"/>
          </a:bodyPr>
          <a:lstStyle/>
          <a:p>
            <a:r>
              <a:rPr lang="es-AR" dirty="0"/>
              <a:t>La racionalidad es el mejor pretil contra el error y la ilusión </a:t>
            </a:r>
            <a:endParaRPr lang="es-AR" dirty="0" smtClean="0"/>
          </a:p>
          <a:p>
            <a:r>
              <a:rPr lang="es-AR" dirty="0"/>
              <a:t>E</a:t>
            </a:r>
            <a:r>
              <a:rPr lang="es-AR" dirty="0" smtClean="0"/>
              <a:t>sta </a:t>
            </a:r>
            <a:r>
              <a:rPr lang="es-AR" dirty="0"/>
              <a:t>racionalidad debe permanecer abierta a la discusión para evitar que se vuelva a encerrar en una doctrina </a:t>
            </a:r>
            <a:r>
              <a:rPr lang="es-AR" dirty="0" smtClean="0"/>
              <a:t>.</a:t>
            </a:r>
          </a:p>
          <a:p>
            <a:r>
              <a:rPr lang="es-AR" dirty="0"/>
              <a:t>Pero la racionalidad también lleva en su seno una posibilidad de error y de ilusión cuando se pervierte en racionalización </a:t>
            </a:r>
            <a:endParaRPr lang="es-AR" dirty="0" smtClean="0"/>
          </a:p>
          <a:p>
            <a:r>
              <a:rPr lang="es-AR" dirty="0"/>
              <a:t>La racionalización se cree racional porque constituye un sistema lógico perfecto basado en la deducción o la inducción ; pero ella se funda sobre bases mutiladas o falsas y se niega a la discusión de argumentos y a la verificación empírica </a:t>
            </a:r>
          </a:p>
        </p:txBody>
      </p:sp>
    </p:spTree>
    <p:extLst>
      <p:ext uri="{BB962C8B-B14F-4D97-AF65-F5344CB8AC3E}">
        <p14:creationId xmlns:p14="http://schemas.microsoft.com/office/powerpoint/2010/main" xmlns="" val="1282371632"/>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6336704"/>
          </a:xfrm>
        </p:spPr>
        <p:txBody>
          <a:bodyPr>
            <a:normAutofit fontScale="92500" lnSpcReduction="10000"/>
          </a:bodyPr>
          <a:lstStyle/>
          <a:p>
            <a:r>
              <a:rPr lang="es-AR" dirty="0"/>
              <a:t>La racionalización es cerrada, la racionalidad es abierta. La racionalización toma las mismas fuentes de la racionalidad, pero constituye una de las fuentes de errores y de ilusiones más poderosa. De esta manera, una doctrina que obedece a un modelo mecanicista y determinista para considerar el mundo no es racional sino racionalizadora </a:t>
            </a:r>
            <a:endParaRPr lang="es-AR" dirty="0" smtClean="0"/>
          </a:p>
          <a:p>
            <a:r>
              <a:rPr lang="es-AR" dirty="0"/>
              <a:t>La verdadera racionalidad, abierta por naturaleza, dialoga con una realidad que se le resiste. Ella opera un ir y venir incesante entre la instancia lógica y la instancia empírica ; es el fruto del debate argumentado de las ideas y no la propiedad de un sistema de ideas. Un racionalismo que ignora los seres, la subjetividad, la afectividad, la vida es irracional. La racionalidad debe reconocer el lado del afecto, del amor, del arrepentimiento. La verdadera racionalidad conoce los límites de la lógica, del determinismo, del </a:t>
            </a:r>
            <a:r>
              <a:rPr lang="es-AR" dirty="0" err="1"/>
              <a:t>mecanism</a:t>
            </a:r>
            <a:r>
              <a:rPr lang="es-AR" dirty="0"/>
              <a:t> </a:t>
            </a:r>
          </a:p>
        </p:txBody>
      </p:sp>
    </p:spTree>
    <p:extLst>
      <p:ext uri="{BB962C8B-B14F-4D97-AF65-F5344CB8AC3E}">
        <p14:creationId xmlns:p14="http://schemas.microsoft.com/office/powerpoint/2010/main" xmlns="" val="1326219822"/>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16632"/>
            <a:ext cx="8077200" cy="6336704"/>
          </a:xfrm>
        </p:spPr>
        <p:txBody>
          <a:bodyPr>
            <a:normAutofit/>
          </a:bodyPr>
          <a:lstStyle/>
          <a:p>
            <a:r>
              <a:rPr lang="es-AR" sz="4000" dirty="0"/>
              <a:t>Es necesario entonces, reconocer en la educación para el futuro un principio de incertidumbre racional : si no mantiene su vigilante autocrítica, la racionalidad arriesga permanentemente a caer en la ilusión racionalizadora ; es decir que la verdadera racionalidad no es solamente teórica ni crítica sino también autocrítica. </a:t>
            </a:r>
          </a:p>
        </p:txBody>
      </p:sp>
    </p:spTree>
    <p:extLst>
      <p:ext uri="{BB962C8B-B14F-4D97-AF65-F5344CB8AC3E}">
        <p14:creationId xmlns:p14="http://schemas.microsoft.com/office/powerpoint/2010/main" xmlns="" val="337598687"/>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88640"/>
            <a:ext cx="8077200" cy="5937523"/>
          </a:xfrm>
        </p:spPr>
        <p:txBody>
          <a:bodyPr>
            <a:normAutofit lnSpcReduction="10000"/>
          </a:bodyPr>
          <a:lstStyle/>
          <a:p>
            <a:r>
              <a:rPr lang="es-AR" dirty="0"/>
              <a:t>¡ Cuantos sufrimientos y desorientaciones se han causado por los errores y las ilusiones a lo largo de la historia humana y de manera aterradora en el siglo XX ! </a:t>
            </a:r>
            <a:endParaRPr lang="es-AR" dirty="0" smtClean="0"/>
          </a:p>
          <a:p>
            <a:r>
              <a:rPr lang="es-AR" dirty="0" smtClean="0"/>
              <a:t>Igualmente</a:t>
            </a:r>
            <a:r>
              <a:rPr lang="es-AR" dirty="0"/>
              <a:t>, el problema cognitivo tiene importancia antropológica, política, social e histórica. </a:t>
            </a:r>
            <a:endParaRPr lang="es-AR" dirty="0" smtClean="0"/>
          </a:p>
          <a:p>
            <a:r>
              <a:rPr lang="es-AR" dirty="0" smtClean="0"/>
              <a:t>Si </a:t>
            </a:r>
            <a:r>
              <a:rPr lang="es-AR" dirty="0"/>
              <a:t>pudiera haber un progreso básico en el siglo XXI sería que ni los hombres ni las mujeres siguieran siendo juguetes inconscientes de sus ideas y de sus propias mentiras. Es un deber importante de la educación armar a cada uno en el combate vital para la lucidez. </a:t>
            </a:r>
          </a:p>
          <a:p>
            <a:r>
              <a:rPr lang="es-AR" dirty="0" smtClean="0"/>
              <a:t> </a:t>
            </a:r>
            <a:endParaRPr lang="es-AR" dirty="0"/>
          </a:p>
        </p:txBody>
      </p:sp>
    </p:spTree>
    <p:extLst>
      <p:ext uri="{BB962C8B-B14F-4D97-AF65-F5344CB8AC3E}">
        <p14:creationId xmlns:p14="http://schemas.microsoft.com/office/powerpoint/2010/main" xmlns="" val="2292114080"/>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5865515"/>
          </a:xfrm>
        </p:spPr>
        <p:txBody>
          <a:bodyPr>
            <a:normAutofit fontScale="92500" lnSpcReduction="10000"/>
          </a:bodyPr>
          <a:lstStyle/>
          <a:p>
            <a:r>
              <a:rPr lang="es-AR" b="1" dirty="0" smtClean="0"/>
              <a:t>2. L</a:t>
            </a:r>
            <a:r>
              <a:rPr lang="es-AR" b="1" dirty="0" smtClean="0">
                <a:solidFill>
                  <a:srgbClr val="FF0000"/>
                </a:solidFill>
              </a:rPr>
              <a:t>a pertinencia en el conocimiento</a:t>
            </a:r>
            <a:r>
              <a:rPr lang="es-AR" b="1" dirty="0" smtClean="0"/>
              <a:t> </a:t>
            </a:r>
          </a:p>
          <a:p>
            <a:endParaRPr lang="es-AR" b="1" dirty="0"/>
          </a:p>
          <a:p>
            <a:r>
              <a:rPr lang="es-AR" dirty="0"/>
              <a:t>La era planetaria necesita situar todo en el contexto y en la complejidad planetaria </a:t>
            </a:r>
            <a:endParaRPr lang="es-AR" dirty="0" smtClean="0"/>
          </a:p>
          <a:p>
            <a:r>
              <a:rPr lang="es-AR" dirty="0"/>
              <a:t>Para articular y organizar los conocimientos y así reconocer y conocer los problemas del mundo, es necesaria una reforma de pensamiento </a:t>
            </a:r>
            <a:endParaRPr lang="es-AR" dirty="0" smtClean="0"/>
          </a:p>
          <a:p>
            <a:r>
              <a:rPr lang="es-AR" dirty="0"/>
              <a:t>A este problema universal está enfrentada la educación del futuro porque </a:t>
            </a:r>
            <a:r>
              <a:rPr lang="es-AR" dirty="0">
                <a:solidFill>
                  <a:srgbClr val="C00000"/>
                </a:solidFill>
              </a:rPr>
              <a:t>hay una inadecuación cada vez más amplia, profunda y grave por un lado entre nuestros saberes desunidos, divididos, compartimentados y por el otro, realidades o problemas cada vez más poli disciplinarios, transversales, multidimensionales, transnacionales, globales, planetarios </a:t>
            </a:r>
          </a:p>
        </p:txBody>
      </p:sp>
    </p:spTree>
    <p:extLst>
      <p:ext uri="{BB962C8B-B14F-4D97-AF65-F5344CB8AC3E}">
        <p14:creationId xmlns:p14="http://schemas.microsoft.com/office/powerpoint/2010/main" xmlns="" val="305706959"/>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92696"/>
            <a:ext cx="8077200" cy="5433467"/>
          </a:xfrm>
        </p:spPr>
        <p:txBody>
          <a:bodyPr>
            <a:normAutofit/>
          </a:bodyPr>
          <a:lstStyle/>
          <a:p>
            <a:r>
              <a:rPr lang="es-AR" dirty="0"/>
              <a:t>Para que un conocimiento sea pertinente, la educación </a:t>
            </a:r>
            <a:r>
              <a:rPr lang="es-AR" dirty="0" err="1" smtClean="0"/>
              <a:t>debeevidenciar</a:t>
            </a:r>
            <a:r>
              <a:rPr lang="es-AR" dirty="0" smtClean="0"/>
              <a:t> </a:t>
            </a:r>
            <a:r>
              <a:rPr lang="es-AR" dirty="0"/>
              <a:t>: </a:t>
            </a:r>
            <a:endParaRPr lang="es-AR" dirty="0" smtClean="0"/>
          </a:p>
          <a:p>
            <a:endParaRPr lang="es-AR" dirty="0"/>
          </a:p>
          <a:p>
            <a:r>
              <a:rPr lang="es-AR" dirty="0"/>
              <a:t>♦ </a:t>
            </a:r>
            <a:r>
              <a:rPr lang="es-AR" dirty="0" smtClean="0"/>
              <a:t>El </a:t>
            </a:r>
            <a:r>
              <a:rPr lang="es-AR" dirty="0"/>
              <a:t>contexto </a:t>
            </a:r>
            <a:endParaRPr lang="es-AR" dirty="0" smtClean="0"/>
          </a:p>
          <a:p>
            <a:endParaRPr lang="es-AR" dirty="0"/>
          </a:p>
          <a:p>
            <a:r>
              <a:rPr lang="es-AR" dirty="0"/>
              <a:t>♦ Lo global </a:t>
            </a:r>
            <a:endParaRPr lang="es-AR" dirty="0" smtClean="0"/>
          </a:p>
          <a:p>
            <a:endParaRPr lang="es-AR" dirty="0"/>
          </a:p>
          <a:p>
            <a:r>
              <a:rPr lang="es-AR" dirty="0"/>
              <a:t>♦ Lo multidimensional </a:t>
            </a:r>
            <a:endParaRPr lang="es-AR" dirty="0" smtClean="0"/>
          </a:p>
          <a:p>
            <a:endParaRPr lang="es-AR" dirty="0"/>
          </a:p>
          <a:p>
            <a:r>
              <a:rPr lang="es-AR" dirty="0"/>
              <a:t>♦ Lo complejo </a:t>
            </a:r>
          </a:p>
          <a:p>
            <a:endParaRPr lang="es-AR" dirty="0"/>
          </a:p>
        </p:txBody>
      </p:sp>
    </p:spTree>
    <p:extLst>
      <p:ext uri="{BB962C8B-B14F-4D97-AF65-F5344CB8AC3E}">
        <p14:creationId xmlns:p14="http://schemas.microsoft.com/office/powerpoint/2010/main" xmlns="" val="1019044122"/>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5865515"/>
          </a:xfrm>
        </p:spPr>
        <p:txBody>
          <a:bodyPr>
            <a:normAutofit lnSpcReduction="10000"/>
          </a:bodyPr>
          <a:lstStyle/>
          <a:p>
            <a:r>
              <a:rPr lang="es-AR" b="1" dirty="0"/>
              <a:t>El contexto </a:t>
            </a:r>
            <a:endParaRPr lang="es-AR" dirty="0"/>
          </a:p>
          <a:p>
            <a:endParaRPr lang="es-AR" dirty="0" smtClean="0"/>
          </a:p>
          <a:p>
            <a:endParaRPr lang="es-AR" dirty="0"/>
          </a:p>
          <a:p>
            <a:r>
              <a:rPr lang="es-AR" dirty="0" smtClean="0"/>
              <a:t>El </a:t>
            </a:r>
            <a:r>
              <a:rPr lang="es-AR" dirty="0"/>
              <a:t>conocimiento de las informaciones o elementos aislados es insuficiente. Hay que ubicar las informaciones y los elementos en su contexto para que adquieran sentido. Para tener sentido la palabra necesita del texto que es su propio contexto y el texto necesita del contexto donde se </a:t>
            </a:r>
            <a:r>
              <a:rPr lang="es-AR" dirty="0" smtClean="0"/>
              <a:t>enuncia.</a:t>
            </a:r>
          </a:p>
          <a:p>
            <a:r>
              <a:rPr lang="es-AR" dirty="0"/>
              <a:t>« </a:t>
            </a:r>
            <a:r>
              <a:rPr lang="es-AR" dirty="0" smtClean="0"/>
              <a:t>La </a:t>
            </a:r>
            <a:r>
              <a:rPr lang="es-AR" dirty="0"/>
              <a:t>evolución cognitiva no se dirige hacia la elaboración de conocimientos cada vez más abstractos, sino por el contrario, hacia su contextualización »</a:t>
            </a:r>
          </a:p>
        </p:txBody>
      </p:sp>
    </p:spTree>
    <p:extLst>
      <p:ext uri="{BB962C8B-B14F-4D97-AF65-F5344CB8AC3E}">
        <p14:creationId xmlns:p14="http://schemas.microsoft.com/office/powerpoint/2010/main" xmlns="" val="2519361431"/>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115616" y="332656"/>
            <a:ext cx="7920434" cy="6048672"/>
          </a:xfrm>
        </p:spPr>
        <p:txBody>
          <a:bodyPr>
            <a:normAutofit/>
          </a:bodyPr>
          <a:lstStyle/>
          <a:p>
            <a:pPr eaLnBrk="1" fontAlgn="auto" hangingPunct="1">
              <a:spcAft>
                <a:spcPts val="0"/>
              </a:spcAft>
              <a:defRPr/>
            </a:pPr>
            <a:r>
              <a:rPr lang="es-AR" sz="3800" dirty="0" smtClean="0">
                <a:solidFill>
                  <a:schemeClr val="tx1"/>
                </a:solidFill>
                <a:latin typeface="Cambria" pitchFamily="18" charset="0"/>
              </a:rPr>
              <a:t>El jurista, de quien esperamos certezas invencibles, debe confrontarse cotidianamente con modelos culturales en transformación, con éticas contrapuestas que no tienen la posibilidad de proveer criterios de referencia unívocos </a:t>
            </a:r>
            <a:br>
              <a:rPr lang="es-AR" sz="3800" dirty="0" smtClean="0">
                <a:solidFill>
                  <a:schemeClr val="tx1"/>
                </a:solidFill>
                <a:latin typeface="Cambria" pitchFamily="18" charset="0"/>
              </a:rPr>
            </a:br>
            <a:r>
              <a:rPr lang="es-AR" sz="3800" dirty="0" smtClean="0">
                <a:solidFill>
                  <a:schemeClr val="tx1"/>
                </a:solidFill>
                <a:latin typeface="Cambria" pitchFamily="18" charset="0"/>
              </a:rPr>
              <a:t>(Franca Meola).</a:t>
            </a:r>
            <a:r>
              <a:rPr lang="es-ES" sz="3800" dirty="0" smtClean="0">
                <a:solidFill>
                  <a:schemeClr val="tx1"/>
                </a:solidFill>
                <a:latin typeface="Cambria" pitchFamily="18" charset="0"/>
              </a:rPr>
              <a:t> </a:t>
            </a:r>
          </a:p>
        </p:txBody>
      </p:sp>
    </p:spTree>
    <p:extLst>
      <p:ext uri="{BB962C8B-B14F-4D97-AF65-F5344CB8AC3E}">
        <p14:creationId xmlns:p14="http://schemas.microsoft.com/office/powerpoint/2010/main" xmlns="" val="3047338941"/>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fade">
                                      <p:cBhvr>
                                        <p:cTn id="7" dur="1000"/>
                                        <p:tgtEl>
                                          <p:spTgt spid="74754"/>
                                        </p:tgtEl>
                                      </p:cBhvr>
                                    </p:animEffect>
                                    <p:anim calcmode="lin" valueType="num">
                                      <p:cBhvr>
                                        <p:cTn id="8" dur="1000" fill="hold"/>
                                        <p:tgtEl>
                                          <p:spTgt spid="74754"/>
                                        </p:tgtEl>
                                        <p:attrNameLst>
                                          <p:attrName>ppt_x</p:attrName>
                                        </p:attrNameLst>
                                      </p:cBhvr>
                                      <p:tavLst>
                                        <p:tav tm="0">
                                          <p:val>
                                            <p:strVal val="#ppt_x"/>
                                          </p:val>
                                        </p:tav>
                                        <p:tav tm="100000">
                                          <p:val>
                                            <p:strVal val="#ppt_x"/>
                                          </p:val>
                                        </p:tav>
                                      </p:tavLst>
                                    </p:anim>
                                    <p:anim calcmode="lin" valueType="num">
                                      <p:cBhvr>
                                        <p:cTn id="9" dur="1000" fill="hold"/>
                                        <p:tgtEl>
                                          <p:spTgt spid="747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836712"/>
            <a:ext cx="8077200" cy="5289451"/>
          </a:xfrm>
        </p:spPr>
        <p:txBody>
          <a:bodyPr/>
          <a:lstStyle/>
          <a:p>
            <a:r>
              <a:rPr lang="es-AR" b="1" dirty="0"/>
              <a:t>Lo global (las relaciones entre todo y partes</a:t>
            </a:r>
            <a:r>
              <a:rPr lang="es-AR" b="1" dirty="0" smtClean="0"/>
              <a:t>)</a:t>
            </a:r>
          </a:p>
          <a:p>
            <a:endParaRPr lang="es-AR" dirty="0" smtClean="0"/>
          </a:p>
          <a:p>
            <a:r>
              <a:rPr lang="es-AR" dirty="0" smtClean="0"/>
              <a:t>Pascal: </a:t>
            </a:r>
            <a:r>
              <a:rPr lang="es-AR" dirty="0"/>
              <a:t>« todas las cosas siendo causadas y causantes, ayudadas y ayudantes, mediatas e inmediatas y todas sostenidas por una unión natural e insensible que liga las más alejadas y las más diferentes, </a:t>
            </a:r>
            <a:r>
              <a:rPr lang="es-AR" dirty="0" smtClean="0"/>
              <a:t>hace que sea </a:t>
            </a:r>
            <a:r>
              <a:rPr lang="es-AR" dirty="0"/>
              <a:t>imposible conocer las partes sin conocer el todo y tampoco conocer el todo sin conocer particularmente las partes »</a:t>
            </a:r>
          </a:p>
        </p:txBody>
      </p:sp>
    </p:spTree>
    <p:extLst>
      <p:ext uri="{BB962C8B-B14F-4D97-AF65-F5344CB8AC3E}">
        <p14:creationId xmlns:p14="http://schemas.microsoft.com/office/powerpoint/2010/main" xmlns="" val="192258784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332656"/>
            <a:ext cx="8077200" cy="5793507"/>
          </a:xfrm>
        </p:spPr>
        <p:txBody>
          <a:bodyPr/>
          <a:lstStyle/>
          <a:p>
            <a:r>
              <a:rPr lang="es-AR" b="1" dirty="0"/>
              <a:t>Lo </a:t>
            </a:r>
            <a:r>
              <a:rPr lang="es-AR" b="1" dirty="0" smtClean="0"/>
              <a:t>multidimensional</a:t>
            </a:r>
          </a:p>
          <a:p>
            <a:endParaRPr lang="es-AR" b="1" dirty="0"/>
          </a:p>
          <a:p>
            <a:r>
              <a:rPr lang="es-AR" dirty="0"/>
              <a:t>Las unidades complejas, como el ser humano o la sociedad, son multidimensionales ; el ser humano es a la vez biológico, síquico, social, afectivo, racional. La sociedad comporta dimensiones históricas, económicas, sociológicas, religiosas... El conocimiento pertinente debe reconocer esta </a:t>
            </a:r>
            <a:r>
              <a:rPr lang="es-AR" dirty="0" err="1"/>
              <a:t>multidimensionalidad</a:t>
            </a:r>
            <a:r>
              <a:rPr lang="es-AR" dirty="0"/>
              <a:t> e </a:t>
            </a:r>
            <a:r>
              <a:rPr lang="es-AR" dirty="0" err="1"/>
              <a:t>incertar</a:t>
            </a:r>
            <a:r>
              <a:rPr lang="es-AR" dirty="0"/>
              <a:t> allí sus informaciones</a:t>
            </a:r>
          </a:p>
        </p:txBody>
      </p:sp>
    </p:spTree>
    <p:extLst>
      <p:ext uri="{BB962C8B-B14F-4D97-AF65-F5344CB8AC3E}">
        <p14:creationId xmlns:p14="http://schemas.microsoft.com/office/powerpoint/2010/main" xmlns="" val="681314524"/>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20688"/>
            <a:ext cx="8077200" cy="6048672"/>
          </a:xfrm>
        </p:spPr>
        <p:txBody>
          <a:bodyPr>
            <a:normAutofit fontScale="92500" lnSpcReduction="10000"/>
          </a:bodyPr>
          <a:lstStyle/>
          <a:p>
            <a:r>
              <a:rPr lang="es-AR" b="1" dirty="0"/>
              <a:t>Lo </a:t>
            </a:r>
            <a:r>
              <a:rPr lang="es-AR" b="1" dirty="0" smtClean="0"/>
              <a:t>complejo</a:t>
            </a:r>
          </a:p>
          <a:p>
            <a:endParaRPr lang="es-AR" b="1" dirty="0"/>
          </a:p>
          <a:p>
            <a:r>
              <a:rPr lang="es-AR" dirty="0" err="1"/>
              <a:t>Complexus</a:t>
            </a:r>
            <a:r>
              <a:rPr lang="es-AR" dirty="0"/>
              <a:t> significa lo que está tejido junto ; en efecto, hay complejidad cuando son inseparables los elementos diferentes que constituyen un todo (como el económico, el político, el sociológico, el sicológico, el afectivo, el mitológico) y que existe un tejido interdependiente, interactivo e inter-retroactivo entre el objeto de conocimiento y su contexto, las partes y el todo, el todo y las partes, las partes entre ellas. Por esto, la complejidad es la unión entre la unidad y la multiplicidad. Los desarrollos propios a nuestra era planetaria nos enfrentan cada vez más y de manera cada vez más ineluctable a los desafíos de la complejidad.</a:t>
            </a:r>
          </a:p>
        </p:txBody>
      </p:sp>
    </p:spTree>
    <p:extLst>
      <p:ext uri="{BB962C8B-B14F-4D97-AF65-F5344CB8AC3E}">
        <p14:creationId xmlns:p14="http://schemas.microsoft.com/office/powerpoint/2010/main" xmlns="" val="219243787"/>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88640"/>
            <a:ext cx="8077200" cy="6264696"/>
          </a:xfrm>
        </p:spPr>
        <p:txBody>
          <a:bodyPr>
            <a:normAutofit lnSpcReduction="10000"/>
          </a:bodyPr>
          <a:lstStyle/>
          <a:p>
            <a:r>
              <a:rPr lang="es-AR" dirty="0" smtClean="0"/>
              <a:t>En definitiva, </a:t>
            </a:r>
          </a:p>
          <a:p>
            <a:endParaRPr lang="es-AR" dirty="0"/>
          </a:p>
          <a:p>
            <a:r>
              <a:rPr lang="es-AR" dirty="0" smtClean="0"/>
              <a:t>Como nuestra </a:t>
            </a:r>
            <a:r>
              <a:rPr lang="es-AR" dirty="0"/>
              <a:t>educación nos ha enseñado a separar, compartimentar, aislar y no a ligar los conocimientos, el conjunto de estos constituye un rompecabezas ininteligible. Las interacciones, las retroacciones, los contextos, las complejidades que se encuentran en el no </a:t>
            </a:r>
            <a:r>
              <a:rPr lang="es-AR" i="1" dirty="0" err="1"/>
              <a:t>man’s</a:t>
            </a:r>
            <a:r>
              <a:rPr lang="es-AR" i="1" dirty="0"/>
              <a:t> </a:t>
            </a:r>
            <a:r>
              <a:rPr lang="es-AR" i="1" dirty="0" err="1"/>
              <a:t>land</a:t>
            </a:r>
            <a:r>
              <a:rPr lang="es-AR" i="1" dirty="0"/>
              <a:t> </a:t>
            </a:r>
            <a:r>
              <a:rPr lang="es-AR" dirty="0"/>
              <a:t>entre las disciplinas se vuelven invisibles. Los grandes problemas humanos desaparecen para el beneficio de los problemas técnicos y particulares. La incapacidad de organizar el saber disperso y compartimentado conduce a la atrofia de la disposición mental natural para contextualizar y globalizar.</a:t>
            </a:r>
            <a:r>
              <a:rPr lang="es-AR" dirty="0" smtClean="0"/>
              <a:t>. </a:t>
            </a:r>
            <a:endParaRPr lang="es-AR" dirty="0"/>
          </a:p>
        </p:txBody>
      </p:sp>
    </p:spTree>
    <p:extLst>
      <p:ext uri="{BB962C8B-B14F-4D97-AF65-F5344CB8AC3E}">
        <p14:creationId xmlns:p14="http://schemas.microsoft.com/office/powerpoint/2010/main" xmlns="" val="2101114978"/>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476672"/>
            <a:ext cx="8077200" cy="6048672"/>
          </a:xfrm>
        </p:spPr>
        <p:txBody>
          <a:bodyPr>
            <a:normAutofit/>
          </a:bodyPr>
          <a:lstStyle/>
          <a:p>
            <a:r>
              <a:rPr lang="es-AR" dirty="0"/>
              <a:t>La educación del futuro deberá velar por que la idea de unidad de la </a:t>
            </a:r>
            <a:r>
              <a:rPr lang="es-AR" dirty="0" smtClean="0"/>
              <a:t>especie </a:t>
            </a:r>
            <a:r>
              <a:rPr lang="es-AR" dirty="0"/>
              <a:t>humana no borre la de su diversidad, y que la de su diversidad no borre la de la unidad. Existe una unidad humana. Existe una diversidad humana. La unidad no está solamente en los rasgos biológicos de la especie homo sapiens. La diversidad no está solamente en los rasgos sicológicos, culturales y sociales del ser humano. Existe también una diversidad propiamente biológica en el seno de la unidad humana ; no </a:t>
            </a:r>
            <a:r>
              <a:rPr lang="es-AR" dirty="0" smtClean="0"/>
              <a:t>sólo </a:t>
            </a:r>
            <a:r>
              <a:rPr lang="es-AR" dirty="0"/>
              <a:t>hay una unidad cerebral sino mental, síquica, afectiva e intelectual. </a:t>
            </a:r>
          </a:p>
        </p:txBody>
      </p:sp>
    </p:spTree>
    <p:extLst>
      <p:ext uri="{BB962C8B-B14F-4D97-AF65-F5344CB8AC3E}">
        <p14:creationId xmlns:p14="http://schemas.microsoft.com/office/powerpoint/2010/main" xmlns="" val="119748165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1484784"/>
            <a:ext cx="8077200" cy="4032448"/>
          </a:xfrm>
        </p:spPr>
        <p:txBody>
          <a:bodyPr/>
          <a:lstStyle/>
          <a:p>
            <a:r>
              <a:rPr lang="es-AR" dirty="0"/>
              <a:t>Además, las culturas y las sociedades más diversas tienen principios generadores u organizadores comunes. Es la unidad humana la que lleva en sí los principios de sus múltiples diversidades. Comprender lo humano, es comprender su unidad en la diversidad, su diversidad en la unidad. Hay que concebir la unidad de lo múltiple, la multiplicidad del uno. </a:t>
            </a:r>
          </a:p>
          <a:p>
            <a:endParaRPr lang="es-AR" dirty="0"/>
          </a:p>
        </p:txBody>
      </p:sp>
    </p:spTree>
    <p:extLst>
      <p:ext uri="{BB962C8B-B14F-4D97-AF65-F5344CB8AC3E}">
        <p14:creationId xmlns:p14="http://schemas.microsoft.com/office/powerpoint/2010/main" xmlns="" val="45779131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16632"/>
            <a:ext cx="8077200" cy="6009531"/>
          </a:xfrm>
        </p:spPr>
        <p:txBody>
          <a:bodyPr/>
          <a:lstStyle/>
          <a:p>
            <a:r>
              <a:rPr lang="es-AR" dirty="0"/>
              <a:t>El siglo XXI deberá abandonar la visión unilateral que define al ser humano por la racionalidad (homo sapiens), la técnica (homo </a:t>
            </a:r>
            <a:r>
              <a:rPr lang="es-AR" dirty="0" err="1"/>
              <a:t>faber</a:t>
            </a:r>
            <a:r>
              <a:rPr lang="es-AR" dirty="0"/>
              <a:t>), las actividades utilitarias (homo </a:t>
            </a:r>
            <a:r>
              <a:rPr lang="es-AR" dirty="0" err="1"/>
              <a:t>economicus</a:t>
            </a:r>
            <a:r>
              <a:rPr lang="es-AR" dirty="0"/>
              <a:t>), las necesidades obligatorias (homo </a:t>
            </a:r>
            <a:r>
              <a:rPr lang="es-AR" dirty="0" err="1"/>
              <a:t>prosaicus</a:t>
            </a:r>
            <a:r>
              <a:rPr lang="es-AR" dirty="0"/>
              <a:t>). El ser humano es complejo y lleva en sí de manera </a:t>
            </a:r>
            <a:r>
              <a:rPr lang="es-AR" dirty="0" err="1"/>
              <a:t>bipolarizada</a:t>
            </a:r>
            <a:r>
              <a:rPr lang="es-AR" dirty="0"/>
              <a:t> los </a:t>
            </a:r>
            <a:r>
              <a:rPr lang="es-AR" dirty="0" err="1"/>
              <a:t>carácteres</a:t>
            </a:r>
            <a:r>
              <a:rPr lang="es-AR" dirty="0"/>
              <a:t> antagónicos : </a:t>
            </a:r>
          </a:p>
          <a:p>
            <a:r>
              <a:rPr lang="es-AR" i="1" dirty="0"/>
              <a:t>sapiens y </a:t>
            </a:r>
            <a:r>
              <a:rPr lang="es-AR" i="1" dirty="0" err="1"/>
              <a:t>demens</a:t>
            </a:r>
            <a:r>
              <a:rPr lang="es-AR" i="1" dirty="0"/>
              <a:t> </a:t>
            </a:r>
            <a:r>
              <a:rPr lang="es-AR" dirty="0"/>
              <a:t>(racional y delirante) </a:t>
            </a:r>
          </a:p>
          <a:p>
            <a:r>
              <a:rPr lang="es-AR" i="1" dirty="0" err="1"/>
              <a:t>faber</a:t>
            </a:r>
            <a:r>
              <a:rPr lang="es-AR" i="1" dirty="0"/>
              <a:t> y </a:t>
            </a:r>
            <a:r>
              <a:rPr lang="es-AR" i="1" dirty="0" err="1"/>
              <a:t>ludens</a:t>
            </a:r>
            <a:r>
              <a:rPr lang="es-AR" i="1" dirty="0"/>
              <a:t> </a:t>
            </a:r>
            <a:r>
              <a:rPr lang="es-AR" dirty="0"/>
              <a:t>(trabajador y lúdico) </a:t>
            </a:r>
          </a:p>
          <a:p>
            <a:r>
              <a:rPr lang="es-AR" i="1" dirty="0" err="1"/>
              <a:t>empiricus</a:t>
            </a:r>
            <a:r>
              <a:rPr lang="es-AR" i="1" dirty="0"/>
              <a:t> y </a:t>
            </a:r>
            <a:r>
              <a:rPr lang="es-AR" i="1" dirty="0" err="1"/>
              <a:t>imaginarius</a:t>
            </a:r>
            <a:r>
              <a:rPr lang="es-AR" i="1" dirty="0"/>
              <a:t> </a:t>
            </a:r>
            <a:r>
              <a:rPr lang="es-AR" dirty="0"/>
              <a:t>(empírico e </a:t>
            </a:r>
            <a:r>
              <a:rPr lang="es-AR" dirty="0" err="1"/>
              <a:t>imaginador</a:t>
            </a:r>
            <a:r>
              <a:rPr lang="es-AR" dirty="0"/>
              <a:t>) </a:t>
            </a:r>
          </a:p>
          <a:p>
            <a:r>
              <a:rPr lang="es-AR" i="1" dirty="0" err="1"/>
              <a:t>economicus</a:t>
            </a:r>
            <a:r>
              <a:rPr lang="es-AR" i="1" dirty="0"/>
              <a:t> y </a:t>
            </a:r>
            <a:r>
              <a:rPr lang="es-AR" i="1" dirty="0" err="1"/>
              <a:t>consumans</a:t>
            </a:r>
            <a:r>
              <a:rPr lang="es-AR" i="1" dirty="0"/>
              <a:t> </a:t>
            </a:r>
            <a:r>
              <a:rPr lang="es-AR" dirty="0"/>
              <a:t>(económico y </a:t>
            </a:r>
            <a:r>
              <a:rPr lang="es-AR" dirty="0" err="1"/>
              <a:t>dilapilador</a:t>
            </a:r>
            <a:r>
              <a:rPr lang="es-AR" dirty="0"/>
              <a:t>) </a:t>
            </a:r>
          </a:p>
          <a:p>
            <a:r>
              <a:rPr lang="es-AR" i="1" dirty="0" err="1"/>
              <a:t>prosaicus</a:t>
            </a:r>
            <a:r>
              <a:rPr lang="es-AR" i="1" dirty="0"/>
              <a:t> y </a:t>
            </a:r>
            <a:r>
              <a:rPr lang="es-AR" i="1" dirty="0" err="1"/>
              <a:t>poeticus</a:t>
            </a:r>
            <a:r>
              <a:rPr lang="es-AR" i="1" dirty="0"/>
              <a:t> </a:t>
            </a:r>
            <a:r>
              <a:rPr lang="es-AR" dirty="0"/>
              <a:t>(prosaico y poético) </a:t>
            </a:r>
          </a:p>
        </p:txBody>
      </p:sp>
    </p:spTree>
    <p:extLst>
      <p:ext uri="{BB962C8B-B14F-4D97-AF65-F5344CB8AC3E}">
        <p14:creationId xmlns:p14="http://schemas.microsoft.com/office/powerpoint/2010/main" xmlns="" val="27575683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5865515"/>
          </a:xfrm>
        </p:spPr>
        <p:txBody>
          <a:bodyPr/>
          <a:lstStyle/>
          <a:p>
            <a:r>
              <a:rPr lang="es-AR" b="1" dirty="0">
                <a:solidFill>
                  <a:srgbClr val="C00000"/>
                </a:solidFill>
              </a:rPr>
              <a:t>E</a:t>
            </a:r>
            <a:r>
              <a:rPr lang="es-AR" b="1" dirty="0" smtClean="0">
                <a:solidFill>
                  <a:srgbClr val="C00000"/>
                </a:solidFill>
              </a:rPr>
              <a:t>nfrentar las incertidumbres </a:t>
            </a:r>
          </a:p>
          <a:p>
            <a:endParaRPr lang="es-AR" b="1" dirty="0">
              <a:solidFill>
                <a:srgbClr val="C00000"/>
              </a:solidFill>
            </a:endParaRPr>
          </a:p>
          <a:p>
            <a:r>
              <a:rPr lang="es-AR" dirty="0"/>
              <a:t>E</a:t>
            </a:r>
            <a:r>
              <a:rPr lang="es-AR" dirty="0" smtClean="0"/>
              <a:t>l </a:t>
            </a:r>
            <a:r>
              <a:rPr lang="es-AR" dirty="0"/>
              <a:t>hombre, enfrentado a las incertidumbres por todos los lados, es arrastrado hacia una nueva aventura. Hay que aprender a enfrentar la incertidumbre puesto que vivimos una época cambiante donde los valores son ambivalentes, donde todo está ligado. Es por eso que la educación del futuro debe volver sobre las incertidumbres ligadas al conocimiento </a:t>
            </a:r>
            <a:r>
              <a:rPr lang="es-AR" dirty="0" smtClean="0"/>
              <a:t>ya </a:t>
            </a:r>
            <a:r>
              <a:rPr lang="es-AR" dirty="0"/>
              <a:t>que existe : </a:t>
            </a:r>
            <a:endParaRPr lang="es-AR" dirty="0">
              <a:solidFill>
                <a:srgbClr val="C00000"/>
              </a:solidFill>
            </a:endParaRPr>
          </a:p>
        </p:txBody>
      </p:sp>
    </p:spTree>
    <p:extLst>
      <p:ext uri="{BB962C8B-B14F-4D97-AF65-F5344CB8AC3E}">
        <p14:creationId xmlns:p14="http://schemas.microsoft.com/office/powerpoint/2010/main" xmlns="" val="332632707"/>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5865515"/>
          </a:xfrm>
        </p:spPr>
        <p:txBody>
          <a:bodyPr>
            <a:normAutofit fontScale="92500"/>
          </a:bodyPr>
          <a:lstStyle/>
          <a:p>
            <a:endParaRPr lang="es-AR" dirty="0" smtClean="0"/>
          </a:p>
          <a:p>
            <a:r>
              <a:rPr lang="es-AR" dirty="0" smtClean="0"/>
              <a:t>Es </a:t>
            </a:r>
            <a:r>
              <a:rPr lang="es-AR" dirty="0"/>
              <a:t>en las incertidumbres doctrinales, dogmáticas e intolerantes donde se encuentran las peores ilusiones ; en cambio, la conciencia del carácter incierto del acto cognitivo constituye la oportunidad para llegar a un conocimiento pertinente, el cual necesita exámenes, verificaciones y convergencia de indicios ; así, en los crucigramas, se llega a la precisión por cada palabra adecuada según su definición y su congruencia con las otras palabras que abarcan letras comunes ; la concordancia general que se establece entre todas las palabras constituye una verificación de conjunto que confirma la legitimidad de las diferentes palabras inscritas. </a:t>
            </a:r>
          </a:p>
        </p:txBody>
      </p:sp>
    </p:spTree>
    <p:extLst>
      <p:ext uri="{BB962C8B-B14F-4D97-AF65-F5344CB8AC3E}">
        <p14:creationId xmlns:p14="http://schemas.microsoft.com/office/powerpoint/2010/main" xmlns="" val="417214629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836712"/>
            <a:ext cx="8077200" cy="5289451"/>
          </a:xfrm>
        </p:spPr>
        <p:txBody>
          <a:bodyPr>
            <a:normAutofit/>
          </a:bodyPr>
          <a:lstStyle/>
          <a:p>
            <a:r>
              <a:rPr lang="es-AR" sz="3600" dirty="0"/>
              <a:t>Pero la vida, a diferencia de los crucigramas, comprende casos sin definición, casos con falsas definiciones y especialmente la ausencia de un marco general </a:t>
            </a:r>
            <a:r>
              <a:rPr lang="es-AR" sz="3600" dirty="0" smtClean="0"/>
              <a:t>cerrado. </a:t>
            </a:r>
            <a:r>
              <a:rPr lang="es-AR" sz="3600" dirty="0"/>
              <a:t>Una vez más repitámoslo : el conocimiento es navegar en un océano de incertidumbres a través de archipiélagos de certezas. </a:t>
            </a:r>
          </a:p>
          <a:p>
            <a:endParaRPr lang="es-AR" dirty="0"/>
          </a:p>
        </p:txBody>
      </p:sp>
    </p:spTree>
    <p:extLst>
      <p:ext uri="{BB962C8B-B14F-4D97-AF65-F5344CB8AC3E}">
        <p14:creationId xmlns:p14="http://schemas.microsoft.com/office/powerpoint/2010/main" xmlns="" val="1249647070"/>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1600" y="476672"/>
            <a:ext cx="8077200" cy="5256584"/>
          </a:xfrm>
        </p:spPr>
        <p:txBody>
          <a:bodyPr>
            <a:normAutofit/>
          </a:bodyPr>
          <a:lstStyle/>
          <a:p>
            <a:pPr lvl="0"/>
            <a:r>
              <a:rPr lang="es-AR" dirty="0" err="1"/>
              <a:t>Morin</a:t>
            </a:r>
            <a:r>
              <a:rPr lang="es-AR" dirty="0"/>
              <a:t>, Edgar, </a:t>
            </a:r>
            <a:r>
              <a:rPr lang="es-AR" b="1" i="1" dirty="0"/>
              <a:t>Los siete saberes necesarios para la educación del </a:t>
            </a:r>
            <a:r>
              <a:rPr lang="es-AR" b="1" i="1" dirty="0" smtClean="0"/>
              <a:t>futuro.</a:t>
            </a:r>
            <a:r>
              <a:rPr lang="es-AR" b="1" i="1" dirty="0"/>
              <a:t/>
            </a:r>
            <a:br>
              <a:rPr lang="es-AR" b="1" i="1" dirty="0"/>
            </a:br>
            <a:r>
              <a:rPr lang="es-AR" dirty="0" smtClean="0"/>
              <a:t>O</a:t>
            </a:r>
            <a:r>
              <a:rPr lang="es-CO" dirty="0" err="1" smtClean="0"/>
              <a:t>ctubre</a:t>
            </a:r>
            <a:r>
              <a:rPr lang="es-CO" dirty="0" smtClean="0"/>
              <a:t> </a:t>
            </a:r>
            <a:r>
              <a:rPr lang="es-CO" dirty="0"/>
              <a:t>de </a:t>
            </a:r>
            <a:r>
              <a:rPr lang="es-CO" dirty="0" smtClean="0"/>
              <a:t>1999, Unesco </a:t>
            </a:r>
            <a:endParaRPr lang="es-AR" dirty="0"/>
          </a:p>
        </p:txBody>
      </p:sp>
    </p:spTree>
    <p:extLst>
      <p:ext uri="{BB962C8B-B14F-4D97-AF65-F5344CB8AC3E}">
        <p14:creationId xmlns:p14="http://schemas.microsoft.com/office/powerpoint/2010/main" xmlns="" val="83441255"/>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548680"/>
            <a:ext cx="8077200" cy="5577483"/>
          </a:xfrm>
        </p:spPr>
        <p:txBody>
          <a:bodyPr>
            <a:normAutofit/>
          </a:bodyPr>
          <a:lstStyle/>
          <a:p>
            <a:endParaRPr lang="es-AR" dirty="0"/>
          </a:p>
          <a:p>
            <a:r>
              <a:rPr lang="es-AR" sz="3200" dirty="0"/>
              <a:t>Las ciencias nos han hecho adquirir muchas certezas, pero de la misma manera nos han revelado, en el siglo XX, innumerables campos de incertidumbre. La educación debería comprender la enseñanza de las incertidumbres que han aparecido en las ciencias físicas (microfísica, termodinámica, cosmología), en las ciencias de la evolución biológica y en las ciencias históricas. </a:t>
            </a:r>
          </a:p>
          <a:p>
            <a:endParaRPr lang="es-AR" dirty="0"/>
          </a:p>
        </p:txBody>
      </p:sp>
    </p:spTree>
    <p:extLst>
      <p:ext uri="{BB962C8B-B14F-4D97-AF65-F5344CB8AC3E}">
        <p14:creationId xmlns:p14="http://schemas.microsoft.com/office/powerpoint/2010/main" xmlns="" val="193621793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r>
              <a:rPr lang="es-AR" sz="3200" dirty="0" smtClean="0"/>
              <a:t>Se </a:t>
            </a:r>
            <a:r>
              <a:rPr lang="es-AR" sz="3200" dirty="0"/>
              <a:t>tendrían que enseñar principios de estrategia que permitan afrontar los riesgos, lo inesperado, lo incierto, y modificar su desarrollo en virtud de las informaciones adquiridas en el camino. Es necesario aprender a navegar en un océano de incertidumbres a través de archipiélagos de certeza </a:t>
            </a:r>
          </a:p>
          <a:p>
            <a:endParaRPr lang="es-AR" sz="3200" dirty="0"/>
          </a:p>
        </p:txBody>
      </p:sp>
    </p:spTree>
    <p:extLst>
      <p:ext uri="{BB962C8B-B14F-4D97-AF65-F5344CB8AC3E}">
        <p14:creationId xmlns:p14="http://schemas.microsoft.com/office/powerpoint/2010/main" xmlns="" val="2676516565"/>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AR" dirty="0" smtClean="0"/>
              <a:t>Aterricemos en la enseñanza del derecho</a:t>
            </a:r>
            <a:endParaRPr lang="es-AR" dirty="0"/>
          </a:p>
        </p:txBody>
      </p:sp>
    </p:spTree>
    <p:extLst>
      <p:ext uri="{BB962C8B-B14F-4D97-AF65-F5344CB8AC3E}">
        <p14:creationId xmlns:p14="http://schemas.microsoft.com/office/powerpoint/2010/main" xmlns="" val="372438689"/>
      </p:ext>
    </p:extLst>
  </p:cSld>
  <p:clrMapOvr>
    <a:masterClrMapping/>
  </p:clrMapOvr>
  <p:transition spd="slow">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AR" dirty="0" smtClean="0"/>
              <a:t>El derecho  internacional de los derechos humanos</a:t>
            </a:r>
          </a:p>
          <a:p>
            <a:endParaRPr lang="es-AR" dirty="0"/>
          </a:p>
          <a:p>
            <a:r>
              <a:rPr lang="es-AR" dirty="0" smtClean="0"/>
              <a:t>Las convenciones</a:t>
            </a:r>
          </a:p>
          <a:p>
            <a:endParaRPr lang="es-AR" dirty="0"/>
          </a:p>
          <a:p>
            <a:r>
              <a:rPr lang="es-AR" dirty="0" smtClean="0"/>
              <a:t>El </a:t>
            </a:r>
            <a:r>
              <a:rPr lang="es-AR" dirty="0" err="1" smtClean="0"/>
              <a:t>soft</a:t>
            </a:r>
            <a:r>
              <a:rPr lang="es-AR" dirty="0" smtClean="0"/>
              <a:t> </a:t>
            </a:r>
            <a:r>
              <a:rPr lang="es-AR" dirty="0" err="1" smtClean="0"/>
              <a:t>law</a:t>
            </a:r>
            <a:endParaRPr lang="es-AR" dirty="0" smtClean="0"/>
          </a:p>
          <a:p>
            <a:endParaRPr lang="es-AR" dirty="0"/>
          </a:p>
          <a:p>
            <a:r>
              <a:rPr lang="es-AR" dirty="0" smtClean="0"/>
              <a:t>Las condenas a la Argentina por parte de la </a:t>
            </a:r>
            <a:r>
              <a:rPr lang="es-AR" dirty="0" err="1" smtClean="0"/>
              <a:t>CorteIDH</a:t>
            </a:r>
            <a:endParaRPr lang="es-AR" dirty="0"/>
          </a:p>
        </p:txBody>
      </p:sp>
    </p:spTree>
    <p:extLst>
      <p:ext uri="{BB962C8B-B14F-4D97-AF65-F5344CB8AC3E}">
        <p14:creationId xmlns:p14="http://schemas.microsoft.com/office/powerpoint/2010/main" xmlns="" val="421474075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762000" y="1989138"/>
            <a:ext cx="7543800" cy="2963862"/>
          </a:xfrm>
          <a:solidFill>
            <a:schemeClr val="tx2">
              <a:lumMod val="10000"/>
              <a:lumOff val="90000"/>
            </a:schemeClr>
          </a:solidFill>
        </p:spPr>
        <p:txBody>
          <a:bodyPr/>
          <a:lstStyle/>
          <a:p>
            <a:pPr>
              <a:defRPr/>
            </a:pPr>
            <a:r>
              <a:rPr lang="es-ES" sz="3600" dirty="0">
                <a:latin typeface="Cambria" panose="02040503050406030204" pitchFamily="18" charset="0"/>
              </a:rPr>
              <a:t>IMPORTANCIA JURIDICA DE LOS TRATADOS DE DERECHOS HUMANOS</a:t>
            </a:r>
            <a:r>
              <a:rPr lang="es-ES" dirty="0" smtClean="0">
                <a:latin typeface="Cambria" panose="02040503050406030204" pitchFamily="18" charset="0"/>
              </a:rPr>
              <a:t/>
            </a:r>
            <a:br>
              <a:rPr lang="es-ES" dirty="0" smtClean="0">
                <a:latin typeface="Cambria" panose="02040503050406030204" pitchFamily="18" charset="0"/>
              </a:rPr>
            </a:br>
            <a:endParaRPr lang="es-AR" dirty="0">
              <a:latin typeface="Cambria" panose="02040503050406030204" pitchFamily="18" charset="0"/>
            </a:endParaRPr>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72A570A-8577-4ADB-8021-F79A998154BD}" type="slidenum">
              <a:rPr lang="es-AR" altLang="es-AR">
                <a:solidFill>
                  <a:srgbClr val="262626"/>
                </a:solidFill>
                <a:latin typeface="Impact" panose="020B0806030902050204" pitchFamily="34" charset="0"/>
              </a:rPr>
              <a:pPr eaLnBrk="1" hangingPunct="1"/>
              <a:t>34</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2991595487"/>
      </p:ext>
    </p:extLst>
  </p:cSld>
  <p:clrMapOvr>
    <a:masterClrMapping/>
  </p:clrMapOvr>
  <p:transition spd="med">
    <p:pull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Marcador de contenido"/>
          <p:cNvSpPr>
            <a:spLocks noGrp="1"/>
          </p:cNvSpPr>
          <p:nvPr>
            <p:ph idx="1"/>
          </p:nvPr>
        </p:nvSpPr>
        <p:spPr>
          <a:xfrm>
            <a:off x="755575" y="260350"/>
            <a:ext cx="8136905" cy="5729288"/>
          </a:xfrm>
        </p:spPr>
        <p:txBody>
          <a:bodyPr rtlCol="0">
            <a:normAutofit fontScale="85000" lnSpcReduction="20000"/>
          </a:bodyPr>
          <a:lstStyle/>
          <a:p>
            <a:pPr marL="274320" indent="-274320" eaLnBrk="1" fontAlgn="auto" hangingPunct="1">
              <a:spcAft>
                <a:spcPts val="0"/>
              </a:spcAft>
              <a:defRPr/>
            </a:pPr>
            <a:endParaRPr lang="es-ES" dirty="0" smtClean="0"/>
          </a:p>
          <a:p>
            <a:pPr marL="274320" indent="-274320" eaLnBrk="1" fontAlgn="auto" hangingPunct="1">
              <a:spcAft>
                <a:spcPts val="0"/>
              </a:spcAft>
              <a:defRPr/>
            </a:pPr>
            <a:endParaRPr lang="es-ES" b="1" dirty="0" smtClean="0"/>
          </a:p>
          <a:p>
            <a:pPr marL="274320" indent="-274320" eaLnBrk="1" fontAlgn="auto" hangingPunct="1">
              <a:spcAft>
                <a:spcPts val="0"/>
              </a:spcAft>
              <a:defRPr/>
            </a:pPr>
            <a:endParaRPr lang="es-ES" b="1" dirty="0" smtClean="0"/>
          </a:p>
          <a:p>
            <a:pPr marL="274320" indent="-274320" eaLnBrk="1" fontAlgn="auto" hangingPunct="1">
              <a:spcAft>
                <a:spcPts val="0"/>
              </a:spcAft>
              <a:defRPr/>
            </a:pPr>
            <a:r>
              <a:rPr lang="es-ES" sz="2600" dirty="0" smtClean="0"/>
              <a:t>Corte IDH, Opinión Consultiva O.C.-2/82, “El efecto de las reservas sobre la entrada en vigencia de la Convención Americana sobre Derechos Humanos (arts. 74 y 75)”, solicitada por la Comisión IDH, 24 de septiembre de 1982, Serie A, N° 2, párr. 29.</a:t>
            </a:r>
            <a:endParaRPr lang="it-IT" sz="2600" dirty="0" smtClean="0"/>
          </a:p>
          <a:p>
            <a:pPr marL="274320" indent="-274320" eaLnBrk="1" fontAlgn="auto" hangingPunct="1">
              <a:spcAft>
                <a:spcPts val="0"/>
              </a:spcAft>
              <a:defRPr/>
            </a:pPr>
            <a:endParaRPr lang="es-ES" sz="3600" dirty="0" smtClean="0"/>
          </a:p>
          <a:p>
            <a:pPr marL="274320" indent="-274320" eaLnBrk="1" fontAlgn="auto" hangingPunct="1">
              <a:spcAft>
                <a:spcPts val="0"/>
              </a:spcAft>
              <a:defRPr/>
            </a:pPr>
            <a:r>
              <a:rPr lang="es-ES" sz="3600" dirty="0" smtClean="0"/>
              <a:t>Los tratados modernos sobre derechos humanos tienen un carácter especial, cuyos objeto y fin confluyen en un punto común: </a:t>
            </a:r>
            <a:r>
              <a:rPr lang="es-ES" sz="3600" i="1" dirty="0" smtClean="0"/>
              <a:t>la protección de los derechos fundamentales de los seres humanos</a:t>
            </a:r>
            <a:r>
              <a:rPr lang="es-ES" sz="3600" dirty="0" smtClean="0"/>
              <a:t>, con independencia de su nacionalidad, tanto frente a su propio Estado cuanto a los restantes Estados contratantes. </a:t>
            </a:r>
            <a:endParaRPr lang="it-IT" sz="3600" dirty="0" smtClean="0"/>
          </a:p>
          <a:p>
            <a:pPr marL="274320" indent="-274320" eaLnBrk="1" fontAlgn="auto" hangingPunct="1">
              <a:spcAft>
                <a:spcPts val="0"/>
              </a:spcAft>
              <a:defRPr/>
            </a:pPr>
            <a:endParaRPr lang="it-IT" sz="3600" dirty="0" smtClean="0"/>
          </a:p>
          <a:p>
            <a:pPr marL="274320" indent="-274320" eaLnBrk="1" fontAlgn="auto" hangingPunct="1">
              <a:spcAft>
                <a:spcPts val="0"/>
              </a:spcAft>
              <a:defRPr/>
            </a:pPr>
            <a:endParaRPr lang="it-IT" dirty="0" smtClean="0"/>
          </a:p>
        </p:txBody>
      </p:sp>
      <p:sp>
        <p:nvSpPr>
          <p:cNvPr id="3" name="AutoShape 5"/>
          <p:cNvSpPr>
            <a:spLocks/>
          </p:cNvSpPr>
          <p:nvPr/>
        </p:nvSpPr>
        <p:spPr bwMode="auto">
          <a:xfrm>
            <a:off x="7393334" y="5661248"/>
            <a:ext cx="1500187" cy="1143000"/>
          </a:xfrm>
          <a:custGeom>
            <a:avLst/>
            <a:gdLst>
              <a:gd name="T0" fmla="*/ 2147483647 w 21600"/>
              <a:gd name="T1" fmla="*/ 0 h 21600"/>
              <a:gd name="T2" fmla="*/ 2147483647 w 21600"/>
              <a:gd name="T3" fmla="*/ 2147483647 h 21600"/>
              <a:gd name="T4" fmla="*/ 2147483647 w 21600"/>
              <a:gd name="T5" fmla="*/ 2147483647 h 21600"/>
              <a:gd name="T6" fmla="*/ 0 w 21600"/>
              <a:gd name="T7" fmla="*/ 2147483647 h 21600"/>
              <a:gd name="T8" fmla="*/ 2147483647 w 21600"/>
              <a:gd name="T9" fmla="*/ 0 h 21600"/>
              <a:gd name="T10" fmla="*/ 2147483647 w 21600"/>
              <a:gd name="T11" fmla="*/ 2147483647 h 21600"/>
              <a:gd name="T12" fmla="*/ 2147483647 w 21600"/>
              <a:gd name="T13" fmla="*/ 2147483647 h 21600"/>
              <a:gd name="T14" fmla="*/ 0 w 21600"/>
              <a:gd name="T15" fmla="*/ 2147483647 h 21600"/>
              <a:gd name="T16" fmla="*/ 0 w 21600"/>
              <a:gd name="T17" fmla="*/ 2147483647 h 21600"/>
              <a:gd name="T18" fmla="*/ 2147483647 w 21600"/>
              <a:gd name="T19" fmla="*/ 2147483647 h 21600"/>
              <a:gd name="T20" fmla="*/ 17694720 60000 65536"/>
              <a:gd name="T21" fmla="*/ 0 60000 65536"/>
              <a:gd name="T22" fmla="*/ 5898240 60000 65536"/>
              <a:gd name="T23" fmla="*/ 11796480 60000 65536"/>
              <a:gd name="T24" fmla="*/ 17694720 60000 65536"/>
              <a:gd name="T25" fmla="*/ 0 60000 65536"/>
              <a:gd name="T26" fmla="*/ 5898240 60000 65536"/>
              <a:gd name="T27" fmla="*/ 11796480 60000 65536"/>
              <a:gd name="T28" fmla="*/ 11796480 60000 65536"/>
              <a:gd name="T29" fmla="*/ 0 60000 65536"/>
              <a:gd name="T30" fmla="*/ 5400 w 21600"/>
              <a:gd name="T31" fmla="*/ 0 h 21600"/>
              <a:gd name="T32" fmla="*/ 16200 w 21600"/>
              <a:gd name="T33" fmla="*/ 189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a:moveTo>
                  <a:pt x="5400" y="0"/>
                </a:moveTo>
                <a:lnTo>
                  <a:pt x="5400" y="16200"/>
                </a:lnTo>
                <a:lnTo>
                  <a:pt x="0" y="16200"/>
                </a:lnTo>
                <a:lnTo>
                  <a:pt x="10800" y="21600"/>
                </a:lnTo>
                <a:lnTo>
                  <a:pt x="21600" y="16200"/>
                </a:lnTo>
                <a:lnTo>
                  <a:pt x="16200" y="16200"/>
                </a:lnTo>
                <a:lnTo>
                  <a:pt x="16200" y="0"/>
                </a:lnTo>
                <a:lnTo>
                  <a:pt x="5400" y="0"/>
                </a:lnTo>
                <a:close/>
              </a:path>
            </a:pathLst>
          </a:custGeom>
          <a:solidFill>
            <a:schemeClr val="bg1">
              <a:lumMod val="95000"/>
            </a:schemeClr>
          </a:solidFill>
          <a:ln w="9528">
            <a:solidFill>
              <a:srgbClr val="000000"/>
            </a:solidFill>
            <a:prstDash val="solid"/>
            <a:miter lim="800000"/>
            <a:headEnd/>
            <a:tailEnd/>
          </a:ln>
        </p:spPr>
        <p:txBody>
          <a:bodyPr wrap="none" anchor="ctr"/>
          <a:lstStyle/>
          <a:p>
            <a:pPr fontAlgn="auto">
              <a:spcBef>
                <a:spcPts val="0"/>
              </a:spcBef>
              <a:spcAft>
                <a:spcPts val="0"/>
              </a:spcAft>
              <a:defRPr/>
            </a:pPr>
            <a:endParaRPr lang="it-IT" dirty="0">
              <a:latin typeface="+mn-lt"/>
              <a:cs typeface="+mn-cs"/>
            </a:endParaRPr>
          </a:p>
        </p:txBody>
      </p:sp>
    </p:spTree>
    <p:extLst>
      <p:ext uri="{BB962C8B-B14F-4D97-AF65-F5344CB8AC3E}">
        <p14:creationId xmlns:p14="http://schemas.microsoft.com/office/powerpoint/2010/main" xmlns="" val="2740061474"/>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Marcador de contenido"/>
          <p:cNvSpPr>
            <a:spLocks noGrp="1"/>
          </p:cNvSpPr>
          <p:nvPr>
            <p:ph idx="1"/>
          </p:nvPr>
        </p:nvSpPr>
        <p:spPr>
          <a:xfrm>
            <a:off x="539552" y="620688"/>
            <a:ext cx="8496944" cy="6323012"/>
          </a:xfrm>
        </p:spPr>
        <p:txBody>
          <a:bodyPr/>
          <a:lstStyle/>
          <a:p>
            <a:pPr eaLnBrk="1" hangingPunct="1"/>
            <a:r>
              <a:rPr lang="es-ES" altLang="it-IT" sz="3500" b="1" i="1" dirty="0" smtClean="0">
                <a:solidFill>
                  <a:srgbClr val="C00000"/>
                </a:solidFill>
              </a:rPr>
              <a:t>No</a:t>
            </a:r>
            <a:r>
              <a:rPr lang="es-ES" altLang="it-IT" sz="3500" i="1" dirty="0" smtClean="0"/>
              <a:t> son tratados multilaterales del tipo tradicional, concluidos en función de un intercambio recíproco de derechos, para el beneficio mutuo de los Estados contratantes</a:t>
            </a:r>
            <a:r>
              <a:rPr lang="es-ES" altLang="it-IT" sz="3500" dirty="0" smtClean="0"/>
              <a:t>; por el contrario, cuando los Estados aprueban un tratado sobre derechos humanos quedan sometidos a un ordenamiento legal dentro del cual </a:t>
            </a:r>
            <a:r>
              <a:rPr lang="es-ES" altLang="it-IT" sz="3500" i="1" dirty="0" smtClean="0"/>
              <a:t>asumen diversas </a:t>
            </a:r>
            <a:r>
              <a:rPr lang="es-ES" altLang="it-IT" sz="3500" b="1" i="1" dirty="0" smtClean="0"/>
              <a:t>obligaciones</a:t>
            </a:r>
            <a:r>
              <a:rPr lang="es-ES" altLang="it-IT" sz="3500" dirty="0" smtClean="0"/>
              <a:t> en relación</a:t>
            </a:r>
            <a:r>
              <a:rPr lang="es-ES" altLang="it-IT" sz="3500" b="1" dirty="0" smtClean="0"/>
              <a:t> </a:t>
            </a:r>
            <a:r>
              <a:rPr lang="es-ES" altLang="it-IT" sz="3500" b="1" i="1" dirty="0" smtClean="0"/>
              <a:t>con los individuos</a:t>
            </a:r>
            <a:r>
              <a:rPr lang="es-ES" altLang="it-IT" sz="3500" i="1" dirty="0" smtClean="0"/>
              <a:t> </a:t>
            </a:r>
            <a:r>
              <a:rPr lang="es-ES" altLang="it-IT" sz="3500" dirty="0" smtClean="0"/>
              <a:t>bajo su jurisdicción y no frente a otros Estados. </a:t>
            </a:r>
            <a:endParaRPr lang="es-ES" altLang="it-IT" sz="1600" dirty="0" smtClean="0"/>
          </a:p>
          <a:p>
            <a:pPr eaLnBrk="1" hangingPunct="1"/>
            <a:endParaRPr lang="it-IT" altLang="it-IT" dirty="0" smtClean="0"/>
          </a:p>
        </p:txBody>
      </p:sp>
    </p:spTree>
    <p:extLst>
      <p:ext uri="{BB962C8B-B14F-4D97-AF65-F5344CB8AC3E}">
        <p14:creationId xmlns:p14="http://schemas.microsoft.com/office/powerpoint/2010/main" xmlns="" val="427326016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62000" y="3068638"/>
            <a:ext cx="7543800" cy="1884362"/>
          </a:xfrm>
        </p:spPr>
        <p:txBody>
          <a:bodyPr>
            <a:normAutofit fontScale="90000"/>
          </a:bodyPr>
          <a:lstStyle/>
          <a:p>
            <a:pPr>
              <a:defRPr/>
            </a:pPr>
            <a:r>
              <a:rPr lang="es-AR" sz="4000" b="1" dirty="0" smtClean="0">
                <a:latin typeface="+mn-lt"/>
              </a:rPr>
              <a:t>Los niños y los tratados internacionales de derechos humanos</a:t>
            </a:r>
            <a:endParaRPr lang="it-IT" sz="4000" b="1" dirty="0">
              <a:latin typeface="+mn-lt"/>
            </a:endParaRPr>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AFF04DE-56D9-4473-8C05-396C0F76D8E1}" type="slidenum">
              <a:rPr lang="es-AR" altLang="es-AR">
                <a:solidFill>
                  <a:srgbClr val="262626"/>
                </a:solidFill>
                <a:latin typeface="Impact" panose="020B0806030902050204" pitchFamily="34" charset="0"/>
              </a:rPr>
              <a:pPr eaLnBrk="1" hangingPunct="1"/>
              <a:t>37</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1430976797"/>
      </p:ext>
    </p:extLst>
  </p:cSld>
  <p:clrMapOvr>
    <a:masterClrMapping/>
  </p:clrMapOvr>
  <p:transition spd="med">
    <p:pull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2 Marcador de contenido"/>
          <p:cNvSpPr>
            <a:spLocks noGrp="1"/>
          </p:cNvSpPr>
          <p:nvPr>
            <p:ph idx="1"/>
          </p:nvPr>
        </p:nvSpPr>
        <p:spPr>
          <a:xfrm>
            <a:off x="683568" y="404813"/>
            <a:ext cx="8155632" cy="6119812"/>
          </a:xfrm>
        </p:spPr>
        <p:txBody>
          <a:bodyPr>
            <a:normAutofit fontScale="92500" lnSpcReduction="20000"/>
          </a:bodyPr>
          <a:lstStyle/>
          <a:p>
            <a:endParaRPr lang="es-AR" altLang="it-IT" dirty="0" smtClean="0"/>
          </a:p>
          <a:p>
            <a:endParaRPr lang="es-AR" altLang="it-IT" dirty="0" smtClean="0"/>
          </a:p>
          <a:p>
            <a:r>
              <a:rPr lang="es-AR" altLang="it-IT" dirty="0" smtClean="0"/>
              <a:t>“25. Los niños integran un grupo que ha merecido el mayor interés de la comunidad internacional. El primer instrumento internacional relativo a aquéllos fue la Declaración de Ginebra de 1924, adoptada por la Unión Internacional para la Protección de la Infancia. En ésta se reconoció que la humanidad debe dar al niño lo mejor de sí misma, como un deber que se halla por encima de toda consideración de raza, nacionalidad o creencia.</a:t>
            </a:r>
          </a:p>
          <a:p>
            <a:endParaRPr lang="es-AR" altLang="it-IT" dirty="0" smtClean="0"/>
          </a:p>
          <a:p>
            <a:r>
              <a:rPr lang="es-AR" altLang="it-IT" dirty="0" smtClean="0"/>
              <a:t>26. En el siglo XX se produjeron al menos </a:t>
            </a:r>
            <a:r>
              <a:rPr lang="es-AR" altLang="it-IT" b="1" dirty="0" smtClean="0"/>
              <a:t>80 instrumentos internacionales</a:t>
            </a:r>
            <a:r>
              <a:rPr lang="es-AR" altLang="it-IT" dirty="0" smtClean="0"/>
              <a:t> aplicables, en diversa medida, a los niños”.</a:t>
            </a:r>
          </a:p>
          <a:p>
            <a:endParaRPr lang="es-AR" altLang="it-IT" i="1" dirty="0" smtClean="0"/>
          </a:p>
          <a:p>
            <a:r>
              <a:rPr lang="es-AR" altLang="it-IT" i="1" dirty="0" smtClean="0"/>
              <a:t>Opinión Consultiva n° 17, Condición jurídica y Derechos humanos del niño (OC 17), 28/8/2002</a:t>
            </a:r>
          </a:p>
          <a:p>
            <a:endParaRPr lang="es-AR" altLang="it-IT" dirty="0" smtClean="0"/>
          </a:p>
          <a:p>
            <a:endParaRPr lang="it-IT" altLang="it-IT" dirty="0" smtClean="0"/>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7D3BA5-6B60-46DF-B145-50C484C29A65}" type="slidenum">
              <a:rPr lang="es-AR" altLang="es-AR">
                <a:solidFill>
                  <a:srgbClr val="262626"/>
                </a:solidFill>
                <a:latin typeface="Impact" panose="020B0806030902050204" pitchFamily="34" charset="0"/>
              </a:rPr>
              <a:pPr eaLnBrk="1" hangingPunct="1"/>
              <a:t>38</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1313421734"/>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2276873"/>
            <a:ext cx="7543800" cy="2232248"/>
          </a:xfrm>
          <a:solidFill>
            <a:schemeClr val="bg1">
              <a:lumMod val="95000"/>
            </a:schemeClr>
          </a:solidFill>
        </p:spPr>
        <p:txBody>
          <a:bodyPr/>
          <a:lstStyle/>
          <a:p>
            <a:pPr>
              <a:defRPr/>
            </a:pPr>
            <a:r>
              <a:rPr lang="es-AR" sz="2800" b="1" dirty="0" smtClean="0"/>
              <a:t>LA COMPETENCIA DE LA CORTE INTERAMERICANA PARA PRONUNCIARSE SOBRE LA CONVENCIÓN INTERNACIONAL DE LOS DERECHOS DEL NIÑO</a:t>
            </a:r>
            <a:endParaRPr lang="it-IT" sz="2800" b="1" dirty="0"/>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F54360D-F3CB-424B-A0C3-C540C2F6B603}" type="slidenum">
              <a:rPr lang="es-AR" altLang="es-AR">
                <a:solidFill>
                  <a:srgbClr val="262626"/>
                </a:solidFill>
                <a:latin typeface="Impact" panose="020B0806030902050204" pitchFamily="34" charset="0"/>
              </a:rPr>
              <a:pPr eaLnBrk="1" hangingPunct="1"/>
              <a:t>39</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60934349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0"/>
            <a:ext cx="8274496" cy="6669359"/>
          </a:xfrm>
        </p:spPr>
        <p:txBody>
          <a:bodyPr>
            <a:noAutofit/>
          </a:bodyPr>
          <a:lstStyle/>
          <a:p>
            <a:r>
              <a:rPr lang="es-AR" sz="3600" u="sng" dirty="0"/>
              <a:t>Capítulo I </a:t>
            </a:r>
            <a:r>
              <a:rPr lang="es-AR" sz="3600" dirty="0"/>
              <a:t>: Las cegueras del conocimiento : el error y la ilusión </a:t>
            </a:r>
            <a:endParaRPr lang="es-AR" sz="3600" dirty="0" smtClean="0"/>
          </a:p>
          <a:p>
            <a:r>
              <a:rPr lang="es-AR" sz="3600" u="sng" dirty="0" smtClean="0"/>
              <a:t>Capítulo </a:t>
            </a:r>
            <a:r>
              <a:rPr lang="es-AR" sz="3600" u="sng" dirty="0"/>
              <a:t>II </a:t>
            </a:r>
            <a:r>
              <a:rPr lang="es-AR" sz="3600" dirty="0"/>
              <a:t>: Los principios de un conocimiento pertinente </a:t>
            </a:r>
            <a:endParaRPr lang="es-AR" sz="3600" dirty="0" smtClean="0"/>
          </a:p>
          <a:p>
            <a:r>
              <a:rPr lang="es-AR" sz="3600" u="sng" dirty="0" smtClean="0"/>
              <a:t>Capítulo </a:t>
            </a:r>
            <a:r>
              <a:rPr lang="es-AR" sz="3600" u="sng" dirty="0"/>
              <a:t>III </a:t>
            </a:r>
            <a:r>
              <a:rPr lang="es-AR" sz="3600" dirty="0"/>
              <a:t>: Enseñar la condición humana </a:t>
            </a:r>
            <a:endParaRPr lang="es-AR" sz="3600" dirty="0" smtClean="0"/>
          </a:p>
          <a:p>
            <a:r>
              <a:rPr lang="es-AR" sz="3600" u="sng" dirty="0"/>
              <a:t>Capítulo IV </a:t>
            </a:r>
            <a:r>
              <a:rPr lang="es-AR" sz="3600" dirty="0"/>
              <a:t>: Enseñar la identidad terrenal </a:t>
            </a:r>
            <a:endParaRPr lang="es-AR" sz="3600" dirty="0" smtClean="0"/>
          </a:p>
          <a:p>
            <a:r>
              <a:rPr lang="es-AR" sz="3600" u="sng" dirty="0"/>
              <a:t>Capítulo V </a:t>
            </a:r>
            <a:r>
              <a:rPr lang="es-AR" sz="3600" dirty="0"/>
              <a:t>: Enfrentar las incertidumbres </a:t>
            </a:r>
            <a:endParaRPr lang="es-AR" sz="3600" dirty="0" smtClean="0"/>
          </a:p>
          <a:p>
            <a:r>
              <a:rPr lang="es-AR" sz="3600" u="sng" dirty="0"/>
              <a:t>Capítulo VI </a:t>
            </a:r>
            <a:r>
              <a:rPr lang="es-AR" sz="3600" dirty="0"/>
              <a:t>: Enseñar la comprensión </a:t>
            </a:r>
            <a:endParaRPr lang="es-AR" sz="3600" dirty="0" smtClean="0"/>
          </a:p>
          <a:p>
            <a:r>
              <a:rPr lang="es-AR" sz="3600" u="sng" dirty="0"/>
              <a:t>Capítulo VII </a:t>
            </a:r>
            <a:r>
              <a:rPr lang="es-AR" sz="3600" dirty="0"/>
              <a:t>: La ética del género humano </a:t>
            </a:r>
          </a:p>
        </p:txBody>
      </p:sp>
    </p:spTree>
    <p:extLst>
      <p:ext uri="{BB962C8B-B14F-4D97-AF65-F5344CB8AC3E}">
        <p14:creationId xmlns:p14="http://schemas.microsoft.com/office/powerpoint/2010/main" xmlns="" val="2642747542"/>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2 Marcador de contenido"/>
          <p:cNvSpPr>
            <a:spLocks noGrp="1"/>
          </p:cNvSpPr>
          <p:nvPr>
            <p:ph idx="1"/>
          </p:nvPr>
        </p:nvSpPr>
        <p:spPr>
          <a:xfrm>
            <a:off x="755650" y="765175"/>
            <a:ext cx="7543800" cy="5326063"/>
          </a:xfrm>
        </p:spPr>
        <p:txBody>
          <a:bodyPr/>
          <a:lstStyle/>
          <a:p>
            <a:r>
              <a:rPr lang="es-AR" altLang="it-IT" sz="4000" smtClean="0"/>
              <a:t>La reunión del mundo de los Derechos Humanos y los derechos de la infancia y la adolescencia.</a:t>
            </a:r>
          </a:p>
          <a:p>
            <a:endParaRPr lang="es-AR" altLang="it-IT" sz="4000" b="1" smtClean="0"/>
          </a:p>
          <a:p>
            <a:r>
              <a:rPr lang="es-AR" altLang="it-IT" sz="4000" smtClean="0"/>
              <a:t>Una norma clave de la Convención Interamericana de Derechos humanos</a:t>
            </a:r>
          </a:p>
          <a:p>
            <a:endParaRPr lang="it-IT" altLang="it-IT" sz="4000" smtClean="0"/>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20F1DA-3338-4DE9-99C3-30BD24196B25}" type="slidenum">
              <a:rPr lang="es-AR" altLang="es-AR">
                <a:solidFill>
                  <a:srgbClr val="262626"/>
                </a:solidFill>
                <a:latin typeface="Impact" panose="020B0806030902050204" pitchFamily="34" charset="0"/>
              </a:rPr>
              <a:pPr eaLnBrk="1" hangingPunct="1"/>
              <a:t>40</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212848141"/>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2 Marcador de contenido"/>
          <p:cNvSpPr>
            <a:spLocks noGrp="1"/>
          </p:cNvSpPr>
          <p:nvPr>
            <p:ph idx="1"/>
          </p:nvPr>
        </p:nvSpPr>
        <p:spPr>
          <a:xfrm>
            <a:off x="755650" y="1844675"/>
            <a:ext cx="7543800" cy="3240509"/>
          </a:xfrm>
          <a:ln w="38100">
            <a:solidFill>
              <a:srgbClr val="002060"/>
            </a:solidFill>
            <a:prstDash val="dash"/>
            <a:miter lim="800000"/>
            <a:headEnd/>
            <a:tailEnd/>
          </a:ln>
        </p:spPr>
        <p:txBody>
          <a:bodyPr>
            <a:normAutofit/>
          </a:bodyPr>
          <a:lstStyle/>
          <a:p>
            <a:endParaRPr lang="es-AR" altLang="it-IT" sz="3200" b="1" dirty="0" smtClean="0">
              <a:solidFill>
                <a:schemeClr val="tx1"/>
              </a:solidFill>
              <a:latin typeface="Cambria" panose="02040503050406030204" pitchFamily="18" charset="0"/>
            </a:endParaRPr>
          </a:p>
          <a:p>
            <a:r>
              <a:rPr lang="es-AR" altLang="it-IT" sz="3200" b="1" dirty="0" smtClean="0">
                <a:solidFill>
                  <a:schemeClr val="tx1"/>
                </a:solidFill>
                <a:latin typeface="Cambria" panose="02040503050406030204" pitchFamily="18" charset="0"/>
              </a:rPr>
              <a:t>Artículo 19.  Derechos del Niño. </a:t>
            </a:r>
            <a:endParaRPr lang="es-AR" altLang="it-IT" sz="3200" dirty="0" smtClean="0">
              <a:solidFill>
                <a:schemeClr val="tx1"/>
              </a:solidFill>
              <a:latin typeface="Cambria" panose="02040503050406030204" pitchFamily="18" charset="0"/>
            </a:endParaRPr>
          </a:p>
          <a:p>
            <a:r>
              <a:rPr lang="es-AR" altLang="it-IT" sz="3200" dirty="0" smtClean="0">
                <a:solidFill>
                  <a:schemeClr val="tx1"/>
                </a:solidFill>
                <a:latin typeface="Cambria" panose="02040503050406030204" pitchFamily="18" charset="0"/>
              </a:rPr>
              <a:t> </a:t>
            </a:r>
            <a:r>
              <a:rPr lang="es-AR" altLang="it-IT" sz="3200" i="1" dirty="0" smtClean="0">
                <a:solidFill>
                  <a:schemeClr val="tx1"/>
                </a:solidFill>
                <a:latin typeface="Cambria" panose="02040503050406030204" pitchFamily="18" charset="0"/>
              </a:rPr>
              <a:t>Todo </a:t>
            </a:r>
            <a:r>
              <a:rPr lang="es-AR" altLang="it-IT" sz="3200" b="1" i="1" dirty="0" smtClean="0">
                <a:solidFill>
                  <a:srgbClr val="C00000"/>
                </a:solidFill>
                <a:latin typeface="Cambria" panose="02040503050406030204" pitchFamily="18" charset="0"/>
              </a:rPr>
              <a:t>niño </a:t>
            </a:r>
            <a:r>
              <a:rPr lang="es-AR" altLang="it-IT" sz="3200" i="1" dirty="0" smtClean="0">
                <a:solidFill>
                  <a:schemeClr val="tx1"/>
                </a:solidFill>
                <a:latin typeface="Cambria" panose="02040503050406030204" pitchFamily="18" charset="0"/>
              </a:rPr>
              <a:t>tiene derecho a las </a:t>
            </a:r>
            <a:r>
              <a:rPr lang="es-AR" altLang="it-IT" sz="3200" b="1" i="1" dirty="0" smtClean="0">
                <a:solidFill>
                  <a:srgbClr val="C00000"/>
                </a:solidFill>
                <a:latin typeface="Cambria" panose="02040503050406030204" pitchFamily="18" charset="0"/>
              </a:rPr>
              <a:t>medidas de protección</a:t>
            </a:r>
            <a:r>
              <a:rPr lang="es-AR" altLang="it-IT" sz="3200" i="1" dirty="0" smtClean="0">
                <a:solidFill>
                  <a:srgbClr val="C00000"/>
                </a:solidFill>
                <a:latin typeface="Cambria" panose="02040503050406030204" pitchFamily="18" charset="0"/>
              </a:rPr>
              <a:t> </a:t>
            </a:r>
            <a:r>
              <a:rPr lang="es-AR" altLang="it-IT" sz="3200" i="1" dirty="0" smtClean="0">
                <a:solidFill>
                  <a:schemeClr val="tx1"/>
                </a:solidFill>
                <a:latin typeface="Cambria" panose="02040503050406030204" pitchFamily="18" charset="0"/>
              </a:rPr>
              <a:t> que su condición de </a:t>
            </a:r>
            <a:r>
              <a:rPr lang="es-AR" altLang="it-IT" sz="3200" b="1" i="1" dirty="0" smtClean="0">
                <a:solidFill>
                  <a:srgbClr val="C00000"/>
                </a:solidFill>
                <a:latin typeface="Cambria" panose="02040503050406030204" pitchFamily="18" charset="0"/>
              </a:rPr>
              <a:t>menor</a:t>
            </a:r>
            <a:r>
              <a:rPr lang="es-AR" altLang="it-IT" sz="3200" b="1" i="1" dirty="0" smtClean="0">
                <a:solidFill>
                  <a:schemeClr val="tx1"/>
                </a:solidFill>
                <a:latin typeface="Cambria" panose="02040503050406030204" pitchFamily="18" charset="0"/>
              </a:rPr>
              <a:t> </a:t>
            </a:r>
            <a:r>
              <a:rPr lang="es-AR" altLang="it-IT" sz="3200" i="1" dirty="0" smtClean="0">
                <a:solidFill>
                  <a:schemeClr val="tx1"/>
                </a:solidFill>
                <a:latin typeface="Cambria" panose="02040503050406030204" pitchFamily="18" charset="0"/>
              </a:rPr>
              <a:t> requieren por parte de su</a:t>
            </a:r>
            <a:r>
              <a:rPr lang="es-AR" altLang="it-IT" sz="3200" b="1" i="1" dirty="0" smtClean="0">
                <a:solidFill>
                  <a:schemeClr val="tx1"/>
                </a:solidFill>
                <a:latin typeface="Cambria" panose="02040503050406030204" pitchFamily="18" charset="0"/>
              </a:rPr>
              <a:t> familia,</a:t>
            </a:r>
            <a:r>
              <a:rPr lang="es-AR" altLang="it-IT" sz="3200" i="1" dirty="0" smtClean="0">
                <a:solidFill>
                  <a:schemeClr val="tx1"/>
                </a:solidFill>
                <a:latin typeface="Cambria" panose="02040503050406030204" pitchFamily="18" charset="0"/>
              </a:rPr>
              <a:t> de la </a:t>
            </a:r>
            <a:r>
              <a:rPr lang="es-AR" altLang="it-IT" sz="3200" b="1" i="1" dirty="0" smtClean="0">
                <a:solidFill>
                  <a:schemeClr val="tx1"/>
                </a:solidFill>
                <a:latin typeface="Cambria" panose="02040503050406030204" pitchFamily="18" charset="0"/>
              </a:rPr>
              <a:t>sociedad</a:t>
            </a:r>
            <a:r>
              <a:rPr lang="es-AR" altLang="it-IT" sz="3200" i="1" dirty="0" smtClean="0">
                <a:solidFill>
                  <a:schemeClr val="tx1"/>
                </a:solidFill>
                <a:latin typeface="Cambria" panose="02040503050406030204" pitchFamily="18" charset="0"/>
              </a:rPr>
              <a:t> y del </a:t>
            </a:r>
            <a:r>
              <a:rPr lang="es-AR" altLang="it-IT" sz="3200" b="1" i="1" dirty="0" smtClean="0">
                <a:solidFill>
                  <a:schemeClr val="tx1"/>
                </a:solidFill>
                <a:latin typeface="Cambria" panose="02040503050406030204" pitchFamily="18" charset="0"/>
              </a:rPr>
              <a:t>Estado.</a:t>
            </a:r>
            <a:r>
              <a:rPr lang="es-AR" altLang="it-IT" sz="3200" i="1" dirty="0" smtClean="0">
                <a:solidFill>
                  <a:schemeClr val="tx1"/>
                </a:solidFill>
                <a:latin typeface="Cambria" panose="02040503050406030204" pitchFamily="18" charset="0"/>
              </a:rPr>
              <a:t> </a:t>
            </a:r>
          </a:p>
          <a:p>
            <a:endParaRPr lang="it-IT" altLang="it-IT" sz="3200" dirty="0" smtClean="0">
              <a:solidFill>
                <a:schemeClr val="tx1"/>
              </a:solidFill>
              <a:latin typeface="Cambria" panose="02040503050406030204" pitchFamily="18" charset="0"/>
            </a:endParaRPr>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668A7FD-F19C-4D97-92B1-3E4945C494D9}" type="slidenum">
              <a:rPr lang="es-AR" altLang="es-AR">
                <a:solidFill>
                  <a:srgbClr val="262626"/>
                </a:solidFill>
                <a:latin typeface="Impact" panose="020B0806030902050204" pitchFamily="34" charset="0"/>
              </a:rPr>
              <a:pPr eaLnBrk="1" hangingPunct="1"/>
              <a:t>41</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2202032745"/>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OTROS ORGANISMOS IMPORTANTES</a:t>
            </a:r>
            <a:endParaRPr lang="es-AR" dirty="0"/>
          </a:p>
        </p:txBody>
      </p:sp>
    </p:spTree>
    <p:extLst>
      <p:ext uri="{BB962C8B-B14F-4D97-AF65-F5344CB8AC3E}">
        <p14:creationId xmlns:p14="http://schemas.microsoft.com/office/powerpoint/2010/main" xmlns="" val="1806879756"/>
      </p:ext>
    </p:extLst>
  </p:cSld>
  <p:clrMapOvr>
    <a:masterClrMapping/>
  </p:clrMapOvr>
  <p:transition spd="med">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3048000"/>
            <a:ext cx="8447856" cy="1362075"/>
          </a:xfrm>
        </p:spPr>
        <p:txBody>
          <a:bodyPr/>
          <a:lstStyle/>
          <a:p>
            <a:r>
              <a:rPr lang="es-ES" dirty="0"/>
              <a:t>El Comité de los Derechos del Niño</a:t>
            </a:r>
            <a:endParaRPr lang="es-AR" dirty="0"/>
          </a:p>
        </p:txBody>
      </p:sp>
    </p:spTree>
    <p:extLst>
      <p:ext uri="{BB962C8B-B14F-4D97-AF65-F5344CB8AC3E}">
        <p14:creationId xmlns:p14="http://schemas.microsoft.com/office/powerpoint/2010/main" xmlns="" val="74161231"/>
      </p:ext>
    </p:extLst>
  </p:cSld>
  <p:clrMapOvr>
    <a:masterClrMapping/>
  </p:clrMapOvr>
  <p:transition spd="slow">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755576" y="476672"/>
            <a:ext cx="8077200" cy="5449491"/>
          </a:xfrm>
        </p:spPr>
        <p:txBody>
          <a:bodyPr>
            <a:normAutofit fontScale="85000" lnSpcReduction="10000"/>
          </a:bodyPr>
          <a:lstStyle/>
          <a:p>
            <a:r>
              <a:rPr lang="es-ES" dirty="0"/>
              <a:t>El </a:t>
            </a:r>
            <a:r>
              <a:rPr lang="es-ES" b="1" dirty="0"/>
              <a:t>Comité de los Derechos del Niño</a:t>
            </a:r>
            <a:r>
              <a:rPr lang="es-ES" dirty="0"/>
              <a:t> es un organismo de las </a:t>
            </a:r>
            <a:r>
              <a:rPr lang="es-ES" u="sng" dirty="0">
                <a:hlinkClick r:id="rId2" tooltip="Naciones Unidas"/>
              </a:rPr>
              <a:t>Naciones Unidas</a:t>
            </a:r>
            <a:r>
              <a:rPr lang="es-ES" dirty="0"/>
              <a:t> que tiene la función de examinar los progresos realizados en el cumplimiento de las obligaciones contraídas por los Estados Partes que han ratificado la </a:t>
            </a:r>
            <a:r>
              <a:rPr lang="es-ES" u="sng" dirty="0">
                <a:hlinkClick r:id="rId3" tooltip="Convención sobre los Derechos del Niño"/>
              </a:rPr>
              <a:t>Convención sobre los Derechos del Niño</a:t>
            </a:r>
            <a:r>
              <a:rPr lang="es-ES" dirty="0"/>
              <a:t>.</a:t>
            </a:r>
            <a:endParaRPr lang="es-AR" dirty="0"/>
          </a:p>
          <a:p>
            <a:r>
              <a:rPr lang="es-ES" dirty="0"/>
              <a:t>El Comité también supervisa la aplicación de los </a:t>
            </a:r>
            <a:r>
              <a:rPr lang="es-ES" dirty="0" smtClean="0"/>
              <a:t>protocolos </a:t>
            </a:r>
            <a:r>
              <a:rPr lang="es-ES" dirty="0"/>
              <a:t>facultativos de la Convención, publica su interpretación del contenido de las disposiciones sobre derechos humanos, en forma de observaciones generales sobre cuestiones temáticas y organiza días de debate general</a:t>
            </a:r>
            <a:r>
              <a:rPr lang="es-ES" dirty="0" smtClean="0"/>
              <a:t>.</a:t>
            </a:r>
            <a:endParaRPr lang="es-AR" dirty="0"/>
          </a:p>
          <a:p>
            <a:r>
              <a:rPr lang="es-ES" dirty="0"/>
              <a:t>Su creación se estipula en el artículo 43 de la propia Convención</a:t>
            </a:r>
            <a:endParaRPr lang="es-AR" dirty="0"/>
          </a:p>
        </p:txBody>
      </p:sp>
    </p:spTree>
    <p:extLst>
      <p:ext uri="{BB962C8B-B14F-4D97-AF65-F5344CB8AC3E}">
        <p14:creationId xmlns:p14="http://schemas.microsoft.com/office/powerpoint/2010/main" xmlns="" val="305564825"/>
      </p:ext>
    </p:extLst>
  </p:cSld>
  <p:clrMapOvr>
    <a:masterClrMapping/>
  </p:clrMapOvr>
  <p:transition spd="slow">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 dirty="0"/>
              <a:t>Según la </a:t>
            </a:r>
            <a:r>
              <a:rPr lang="es-ES" dirty="0" smtClean="0"/>
              <a:t>Convención </a:t>
            </a:r>
            <a:r>
              <a:rPr lang="es-ES" dirty="0"/>
              <a:t>debe estar integrado por diez personas expertas "de gran integridad moral y reconocida competencia". </a:t>
            </a:r>
            <a:endParaRPr lang="es-ES" dirty="0" smtClean="0"/>
          </a:p>
          <a:p>
            <a:endParaRPr lang="es-ES" dirty="0"/>
          </a:p>
          <a:p>
            <a:r>
              <a:rPr lang="es-ES" dirty="0" smtClean="0"/>
              <a:t>Sin </a:t>
            </a:r>
            <a:r>
              <a:rPr lang="es-ES" dirty="0"/>
              <a:t>embargo, en la actualidad, está formado por </a:t>
            </a:r>
            <a:r>
              <a:rPr lang="es-ES" b="1" dirty="0"/>
              <a:t>18 miembros</a:t>
            </a:r>
            <a:r>
              <a:rPr lang="es-ES" dirty="0"/>
              <a:t> repartidos en dos cámaras.</a:t>
            </a:r>
            <a:endParaRPr lang="es-AR" dirty="0"/>
          </a:p>
          <a:p>
            <a:endParaRPr lang="es-AR" dirty="0"/>
          </a:p>
        </p:txBody>
      </p:sp>
    </p:spTree>
    <p:extLst>
      <p:ext uri="{BB962C8B-B14F-4D97-AF65-F5344CB8AC3E}">
        <p14:creationId xmlns:p14="http://schemas.microsoft.com/office/powerpoint/2010/main" xmlns="" val="271342931"/>
      </p:ext>
    </p:extLst>
  </p:cSld>
  <p:clrMapOvr>
    <a:masterClrMapping/>
  </p:clrMapOvr>
  <p:transition spd="slow">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699792" y="980728"/>
            <a:ext cx="6180224" cy="3639393"/>
          </a:xfrm>
          <a:ln w="38100">
            <a:solidFill>
              <a:srgbClr val="0070C0"/>
            </a:solidFill>
          </a:ln>
        </p:spPr>
        <p:txBody>
          <a:bodyPr>
            <a:normAutofit fontScale="90000"/>
          </a:bodyPr>
          <a:lstStyle/>
          <a:p>
            <a:r>
              <a:rPr lang="es-AR" b="1" dirty="0" smtClean="0"/>
              <a:t/>
            </a:r>
            <a:br>
              <a:rPr lang="es-AR" b="1" dirty="0" smtClean="0"/>
            </a:br>
            <a:r>
              <a:rPr lang="es-AR" b="1" dirty="0" smtClean="0"/>
              <a:t>Protocolo </a:t>
            </a:r>
            <a:r>
              <a:rPr lang="es-AR" b="1" dirty="0"/>
              <a:t>facultativo de la Convención sobre los Derechos del Niño relativo a un procedimiento de comunicaciones</a:t>
            </a:r>
            <a:r>
              <a:rPr lang="es-AR" b="1" dirty="0" smtClean="0"/>
              <a:t>.</a:t>
            </a:r>
            <a:br>
              <a:rPr lang="es-AR" b="1" dirty="0" smtClean="0"/>
            </a:br>
            <a:r>
              <a:rPr lang="es-AR" b="1" dirty="0"/>
              <a:t/>
            </a:r>
            <a:br>
              <a:rPr lang="es-AR" b="1" dirty="0"/>
            </a:br>
            <a:endParaRPr lang="es-ES" dirty="0"/>
          </a:p>
        </p:txBody>
      </p:sp>
    </p:spTree>
    <p:custDataLst>
      <p:tags r:id="rId1"/>
    </p:custDataLst>
    <p:extLst>
      <p:ext uri="{BB962C8B-B14F-4D97-AF65-F5344CB8AC3E}">
        <p14:creationId xmlns:p14="http://schemas.microsoft.com/office/powerpoint/2010/main" xmlns="" val="413044494"/>
      </p:ext>
    </p:extLst>
  </p:cSld>
  <p:clrMapOvr>
    <a:masterClrMapping/>
  </p:clrMapOvr>
  <p:transition spd="slow">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p:txBody>
          <a:bodyPr/>
          <a:lstStyle/>
          <a:p>
            <a:r>
              <a:rPr lang="es-AR" dirty="0"/>
              <a:t>T</a:t>
            </a:r>
            <a:r>
              <a:rPr lang="es-AR" dirty="0" smtClean="0"/>
              <a:t>ercer </a:t>
            </a:r>
            <a:r>
              <a:rPr lang="es-AR" dirty="0"/>
              <a:t>protocolo facultativo que se añade a la </a:t>
            </a:r>
            <a:r>
              <a:rPr lang="es-AR" u="sng" dirty="0">
                <a:hlinkClick r:id="rId2"/>
              </a:rPr>
              <a:t>Convención sobre los Derechos del Niño</a:t>
            </a:r>
            <a:r>
              <a:rPr lang="es-AR" dirty="0"/>
              <a:t> de 1989, que establece un procedimiento para realizar comunicaciones o denuncias individuales o colectivas al </a:t>
            </a:r>
            <a:r>
              <a:rPr lang="es-AR" u="sng" dirty="0">
                <a:hlinkClick r:id="rId3"/>
              </a:rPr>
              <a:t>Comité de los Derechos del Niño</a:t>
            </a:r>
            <a:endParaRPr lang="es-AR" dirty="0"/>
          </a:p>
        </p:txBody>
      </p:sp>
    </p:spTree>
    <p:extLst>
      <p:ext uri="{BB962C8B-B14F-4D97-AF65-F5344CB8AC3E}">
        <p14:creationId xmlns:p14="http://schemas.microsoft.com/office/powerpoint/2010/main" xmlns="" val="3502716681"/>
      </p:ext>
    </p:extLst>
  </p:cSld>
  <p:clrMapOvr>
    <a:masterClrMapping/>
  </p:clrMapOvr>
  <p:transition spd="slow">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620688"/>
            <a:ext cx="8077200" cy="4968551"/>
          </a:xfrm>
        </p:spPr>
        <p:txBody>
          <a:bodyPr>
            <a:normAutofit lnSpcReduction="10000"/>
          </a:bodyPr>
          <a:lstStyle/>
          <a:p>
            <a:r>
              <a:rPr lang="es-AR" dirty="0" smtClean="0">
                <a:hlinkClick r:id="rId2"/>
              </a:rPr>
              <a:t>Protocolo aprobado por la Asamblea </a:t>
            </a:r>
            <a:r>
              <a:rPr lang="es-AR" dirty="0">
                <a:hlinkClick r:id="rId2"/>
              </a:rPr>
              <a:t>General</a:t>
            </a:r>
            <a:r>
              <a:rPr lang="es-AR" dirty="0"/>
              <a:t> de las </a:t>
            </a:r>
            <a:r>
              <a:rPr lang="es-AR" dirty="0">
                <a:hlinkClick r:id="rId3"/>
              </a:rPr>
              <a:t>Naciones Unidas</a:t>
            </a:r>
            <a:r>
              <a:rPr lang="es-AR" dirty="0"/>
              <a:t> mediante la resolución A/RES/66/138, de 19 de diciembre de </a:t>
            </a:r>
            <a:r>
              <a:rPr lang="es-AR" dirty="0">
                <a:solidFill>
                  <a:srgbClr val="C00000"/>
                </a:solidFill>
              </a:rPr>
              <a:t>2011</a:t>
            </a:r>
            <a:r>
              <a:rPr lang="es-AR" dirty="0"/>
              <a:t>, y abierto a la firma el 28 de febrero de 2012 en la sede de las Naciones Unidas en Ginebra (Suiza) y posteriormente en la Nueva York (Estados </a:t>
            </a:r>
            <a:r>
              <a:rPr lang="es-AR" dirty="0" smtClean="0"/>
              <a:t>Unidos</a:t>
            </a:r>
          </a:p>
          <a:p>
            <a:endParaRPr lang="es-AR" dirty="0"/>
          </a:p>
          <a:p>
            <a:r>
              <a:rPr lang="es-AR" dirty="0">
                <a:solidFill>
                  <a:srgbClr val="C00000"/>
                </a:solidFill>
              </a:rPr>
              <a:t>Aprobado por </a:t>
            </a:r>
            <a:r>
              <a:rPr lang="es-AR" dirty="0" smtClean="0">
                <a:solidFill>
                  <a:srgbClr val="C00000"/>
                </a:solidFill>
              </a:rPr>
              <a:t>la </a:t>
            </a:r>
            <a:r>
              <a:rPr lang="es-AR" dirty="0" err="1" smtClean="0">
                <a:solidFill>
                  <a:srgbClr val="C00000"/>
                </a:solidFill>
              </a:rPr>
              <a:t>Rca</a:t>
            </a:r>
            <a:r>
              <a:rPr lang="es-AR" dirty="0" smtClean="0">
                <a:solidFill>
                  <a:srgbClr val="C00000"/>
                </a:solidFill>
              </a:rPr>
              <a:t> Argentina por ley </a:t>
            </a:r>
            <a:r>
              <a:rPr lang="es-AR" dirty="0">
                <a:solidFill>
                  <a:srgbClr val="C00000"/>
                </a:solidFill>
              </a:rPr>
              <a:t>27.005  promulgada Noviembre, 12 de 2014</a:t>
            </a:r>
          </a:p>
          <a:p>
            <a:endParaRPr lang="es-AR" dirty="0"/>
          </a:p>
        </p:txBody>
      </p:sp>
    </p:spTree>
    <p:extLst>
      <p:ext uri="{BB962C8B-B14F-4D97-AF65-F5344CB8AC3E}">
        <p14:creationId xmlns:p14="http://schemas.microsoft.com/office/powerpoint/2010/main" xmlns="" val="3522904150"/>
      </p:ext>
    </p:extLst>
  </p:cSld>
  <p:clrMapOvr>
    <a:masterClrMapping/>
  </p:clrMapOvr>
  <p:transition spd="slow">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AR" i="1" dirty="0"/>
              <a:t>Reconociendo</a:t>
            </a:r>
            <a:r>
              <a:rPr lang="es-AR" dirty="0"/>
              <a:t> que el </a:t>
            </a:r>
            <a:r>
              <a:rPr lang="es-AR" b="1" dirty="0">
                <a:solidFill>
                  <a:srgbClr val="C00000"/>
                </a:solidFill>
              </a:rPr>
              <a:t>respeto del interés superior del niño</a:t>
            </a:r>
            <a:r>
              <a:rPr lang="es-AR" dirty="0"/>
              <a:t> deberá ser una consideración fundamental cuando se ejerzan </a:t>
            </a:r>
            <a:r>
              <a:rPr lang="es-AR" dirty="0">
                <a:solidFill>
                  <a:srgbClr val="00B050"/>
                </a:solidFill>
              </a:rPr>
              <a:t>recursos para reparar la violación </a:t>
            </a:r>
            <a:r>
              <a:rPr lang="es-AR" dirty="0"/>
              <a:t>de sus derechos, así como la </a:t>
            </a:r>
            <a:r>
              <a:rPr lang="es-AR" dirty="0">
                <a:solidFill>
                  <a:srgbClr val="00B050"/>
                </a:solidFill>
              </a:rPr>
              <a:t>necesidad de procedimientos adaptados</a:t>
            </a:r>
            <a:r>
              <a:rPr lang="es-AR" dirty="0"/>
              <a:t> al niño en todas las instancias,</a:t>
            </a:r>
            <a:br>
              <a:rPr lang="es-AR" dirty="0"/>
            </a:br>
            <a:endParaRPr lang="es-AR" dirty="0"/>
          </a:p>
        </p:txBody>
      </p:sp>
    </p:spTree>
    <p:extLst>
      <p:ext uri="{BB962C8B-B14F-4D97-AF65-F5344CB8AC3E}">
        <p14:creationId xmlns:p14="http://schemas.microsoft.com/office/powerpoint/2010/main" xmlns="" val="280360956"/>
      </p:ext>
    </p:extLst>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332656"/>
            <a:ext cx="8077200" cy="6264696"/>
          </a:xfrm>
        </p:spPr>
        <p:txBody>
          <a:bodyPr/>
          <a:lstStyle/>
          <a:p>
            <a:r>
              <a:rPr lang="es-AR" b="1" dirty="0" smtClean="0"/>
              <a:t>1. </a:t>
            </a:r>
            <a:r>
              <a:rPr lang="es-AR" b="1" dirty="0" smtClean="0">
                <a:solidFill>
                  <a:srgbClr val="FF0000"/>
                </a:solidFill>
              </a:rPr>
              <a:t>Las </a:t>
            </a:r>
            <a:r>
              <a:rPr lang="es-AR" b="1" dirty="0">
                <a:solidFill>
                  <a:srgbClr val="FF0000"/>
                </a:solidFill>
              </a:rPr>
              <a:t>cegueras del conocimiento : el error y la </a:t>
            </a:r>
            <a:r>
              <a:rPr lang="es-AR" b="1" dirty="0" smtClean="0">
                <a:solidFill>
                  <a:srgbClr val="FF0000"/>
                </a:solidFill>
              </a:rPr>
              <a:t>ilusión</a:t>
            </a:r>
            <a:r>
              <a:rPr lang="es-AR" dirty="0" smtClean="0">
                <a:solidFill>
                  <a:srgbClr val="FF0000"/>
                </a:solidFill>
              </a:rPr>
              <a:t>.</a:t>
            </a:r>
          </a:p>
          <a:p>
            <a:endParaRPr lang="es-AR" dirty="0"/>
          </a:p>
          <a:p>
            <a:r>
              <a:rPr lang="es-AR" dirty="0" smtClean="0"/>
              <a:t> </a:t>
            </a:r>
            <a:r>
              <a:rPr lang="es-AR" sz="3200" dirty="0"/>
              <a:t>Todo conocimiento conlleva el riesgo del error y de la ilusión. La educación del futuro debe afrontar el problema desde estos dos aspectos : error e ilusión. El mayor error sería subestimar el problema del error ; la mayor ilusión sería subestimar el problema de la ilusión. </a:t>
            </a:r>
            <a:endParaRPr lang="es-AR" dirty="0"/>
          </a:p>
        </p:txBody>
      </p:sp>
    </p:spTree>
    <p:extLst>
      <p:ext uri="{BB962C8B-B14F-4D97-AF65-F5344CB8AC3E}">
        <p14:creationId xmlns:p14="http://schemas.microsoft.com/office/powerpoint/2010/main" xmlns="" val="2287340486"/>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476672"/>
            <a:ext cx="8077200" cy="6048671"/>
          </a:xfrm>
        </p:spPr>
        <p:txBody>
          <a:bodyPr>
            <a:normAutofit lnSpcReduction="10000"/>
          </a:bodyPr>
          <a:lstStyle/>
          <a:p>
            <a:r>
              <a:rPr lang="es-AR" i="1" dirty="0"/>
              <a:t>Alentando</a:t>
            </a:r>
            <a:r>
              <a:rPr lang="es-AR" dirty="0"/>
              <a:t> a los Estados partes a que establezcan mecanismos nacionales apropiados para que los niños cuyos derechos hayan sido vulnerados tengan </a:t>
            </a:r>
            <a:r>
              <a:rPr lang="es-AR" dirty="0">
                <a:solidFill>
                  <a:srgbClr val="00B050"/>
                </a:solidFill>
              </a:rPr>
              <a:t>acceso a recursos efectivos </a:t>
            </a:r>
            <a:r>
              <a:rPr lang="es-AR" dirty="0"/>
              <a:t>en sus países,</a:t>
            </a:r>
            <a:br>
              <a:rPr lang="es-AR" dirty="0"/>
            </a:br>
            <a:r>
              <a:rPr lang="es-AR" dirty="0"/>
              <a:t/>
            </a:r>
            <a:br>
              <a:rPr lang="es-AR" dirty="0"/>
            </a:br>
            <a:r>
              <a:rPr lang="es-AR" i="1" dirty="0"/>
              <a:t>Recordando</a:t>
            </a:r>
            <a:r>
              <a:rPr lang="es-AR" dirty="0"/>
              <a:t> la importante función que pueden desempeñar a ese respecto las </a:t>
            </a:r>
            <a:r>
              <a:rPr lang="es-AR" dirty="0">
                <a:solidFill>
                  <a:srgbClr val="00B050"/>
                </a:solidFill>
              </a:rPr>
              <a:t>instituciones nacionales de derechos humanos y otras instituciones especializadas </a:t>
            </a:r>
            <a:r>
              <a:rPr lang="es-AR" dirty="0"/>
              <a:t>competentes que tengan el mandato de promover y proteger los derechos del </a:t>
            </a:r>
            <a:r>
              <a:rPr lang="es-AR" dirty="0" smtClean="0"/>
              <a:t>niño.</a:t>
            </a:r>
            <a:r>
              <a:rPr lang="es-AR" dirty="0"/>
              <a:t/>
            </a:r>
            <a:br>
              <a:rPr lang="es-AR" dirty="0"/>
            </a:br>
            <a:r>
              <a:rPr lang="es-AR" dirty="0" smtClean="0"/>
              <a:t>………….</a:t>
            </a:r>
            <a:endParaRPr lang="es-AR" dirty="0"/>
          </a:p>
        </p:txBody>
      </p:sp>
    </p:spTree>
    <p:extLst>
      <p:ext uri="{BB962C8B-B14F-4D97-AF65-F5344CB8AC3E}">
        <p14:creationId xmlns:p14="http://schemas.microsoft.com/office/powerpoint/2010/main" xmlns="" val="2633799141"/>
      </p:ext>
    </p:extLst>
  </p:cSld>
  <p:clrMapOvr>
    <a:masterClrMapping/>
  </p:clrMapOvr>
  <p:transition spd="slow">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COMPETENCIA</a:t>
            </a:r>
            <a:endParaRPr lang="es-AR" dirty="0"/>
          </a:p>
        </p:txBody>
      </p:sp>
      <p:sp>
        <p:nvSpPr>
          <p:cNvPr id="3" name="Marcador de contenido 2"/>
          <p:cNvSpPr>
            <a:spLocks noGrp="1"/>
          </p:cNvSpPr>
          <p:nvPr>
            <p:ph idx="1"/>
          </p:nvPr>
        </p:nvSpPr>
        <p:spPr>
          <a:xfrm>
            <a:off x="762000" y="2492896"/>
            <a:ext cx="8077200" cy="4297363"/>
          </a:xfrm>
        </p:spPr>
        <p:txBody>
          <a:bodyPr/>
          <a:lstStyle/>
          <a:p>
            <a:r>
              <a:rPr lang="es-AR" b="1" dirty="0"/>
              <a:t>Artículo 1</a:t>
            </a:r>
            <a:r>
              <a:rPr lang="es-AR" dirty="0"/>
              <a:t> - </a:t>
            </a:r>
            <a:r>
              <a:rPr lang="es-AR" i="1" dirty="0"/>
              <a:t>Competencia del Comité de los Derechos del Niño</a:t>
            </a:r>
            <a:r>
              <a:rPr lang="es-AR" dirty="0"/>
              <a:t/>
            </a:r>
            <a:br>
              <a:rPr lang="es-AR" dirty="0"/>
            </a:br>
            <a:r>
              <a:rPr lang="es-AR" dirty="0"/>
              <a:t>1. Los Estados partes en el presente Protocolo reconocen la competencia del </a:t>
            </a:r>
            <a:r>
              <a:rPr lang="es-AR" i="1" dirty="0"/>
              <a:t>Comité </a:t>
            </a:r>
            <a:r>
              <a:rPr lang="es-AR" dirty="0"/>
              <a:t>conforme a lo dispuesto en el presente Protocolo.</a:t>
            </a:r>
            <a:br>
              <a:rPr lang="es-AR" dirty="0"/>
            </a:br>
            <a:endParaRPr lang="es-AR" dirty="0"/>
          </a:p>
        </p:txBody>
      </p:sp>
    </p:spTree>
    <p:extLst>
      <p:ext uri="{BB962C8B-B14F-4D97-AF65-F5344CB8AC3E}">
        <p14:creationId xmlns:p14="http://schemas.microsoft.com/office/powerpoint/2010/main" xmlns="" val="4172857055"/>
      </p:ext>
    </p:extLst>
  </p:cSld>
  <p:clrMapOvr>
    <a:masterClrMapping/>
  </p:clrMapOvr>
  <p:transition spd="slow">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620689"/>
            <a:ext cx="8077200" cy="5273088"/>
          </a:xfrm>
        </p:spPr>
        <p:txBody>
          <a:bodyPr>
            <a:normAutofit lnSpcReduction="10000"/>
          </a:bodyPr>
          <a:lstStyle/>
          <a:p>
            <a:r>
              <a:rPr lang="es-AR" b="1" dirty="0"/>
              <a:t>Artículo 2</a:t>
            </a:r>
            <a:r>
              <a:rPr lang="es-AR" dirty="0"/>
              <a:t> - </a:t>
            </a:r>
            <a:r>
              <a:rPr lang="es-AR" b="1" i="1" dirty="0"/>
              <a:t>Principios generales que rigen las funciones del Comité</a:t>
            </a:r>
            <a:r>
              <a:rPr lang="es-AR" dirty="0"/>
              <a:t/>
            </a:r>
            <a:br>
              <a:rPr lang="es-AR" dirty="0"/>
            </a:br>
            <a:endParaRPr lang="es-AR" dirty="0" smtClean="0"/>
          </a:p>
          <a:p>
            <a:r>
              <a:rPr lang="es-AR" dirty="0" smtClean="0"/>
              <a:t>Al </a:t>
            </a:r>
            <a:r>
              <a:rPr lang="es-AR" dirty="0"/>
              <a:t>ejercer las funciones que le confiere el presente Protocolo, </a:t>
            </a:r>
            <a:r>
              <a:rPr lang="es-AR" i="1" dirty="0"/>
              <a:t>el Comité se guiará por el principio del interés superior del niño.</a:t>
            </a:r>
            <a:r>
              <a:rPr lang="es-AR" dirty="0"/>
              <a:t> También tendrá en cuenta los derechos y las opiniones del niño, y dará a esas opiniones el debido peso, en consonancia con la edad y la madurez del niño.</a:t>
            </a:r>
            <a:br>
              <a:rPr lang="es-AR" dirty="0"/>
            </a:br>
            <a:endParaRPr lang="es-AR" dirty="0"/>
          </a:p>
        </p:txBody>
      </p:sp>
    </p:spTree>
    <p:extLst>
      <p:ext uri="{BB962C8B-B14F-4D97-AF65-F5344CB8AC3E}">
        <p14:creationId xmlns:p14="http://schemas.microsoft.com/office/powerpoint/2010/main" xmlns="" val="3187349979"/>
      </p:ext>
    </p:extLst>
  </p:cSld>
  <p:clrMapOvr>
    <a:masterClrMapping/>
  </p:clrMapOvr>
  <p:transition spd="slow">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6336703"/>
          </a:xfrm>
        </p:spPr>
        <p:txBody>
          <a:bodyPr>
            <a:normAutofit fontScale="92500" lnSpcReduction="20000"/>
          </a:bodyPr>
          <a:lstStyle/>
          <a:p>
            <a:r>
              <a:rPr lang="es-AR" b="1" dirty="0"/>
              <a:t>Artículo 3</a:t>
            </a:r>
            <a:r>
              <a:rPr lang="es-AR" dirty="0"/>
              <a:t> - </a:t>
            </a:r>
            <a:r>
              <a:rPr lang="es-AR" b="1" i="1" dirty="0"/>
              <a:t>Reglamento</a:t>
            </a:r>
            <a:r>
              <a:rPr lang="es-AR" b="1" dirty="0"/>
              <a:t/>
            </a:r>
            <a:br>
              <a:rPr lang="es-AR" b="1" dirty="0"/>
            </a:br>
            <a:r>
              <a:rPr lang="es-AR" dirty="0"/>
              <a:t>1. El Comité aprobará el reglamento que habrá de aplicar en el ejercicio de las funciones que le confiere el presente Protocolo. Al hacerlo tendrá en cuenta, en particular, el artículo 2 del presente Protocolo, para </a:t>
            </a:r>
            <a:r>
              <a:rPr lang="es-AR" b="1" i="1" dirty="0"/>
              <a:t>garantizar que los procedimientos se adapten al niño</a:t>
            </a:r>
            <a:r>
              <a:rPr lang="es-AR" dirty="0"/>
              <a:t>.</a:t>
            </a:r>
            <a:br>
              <a:rPr lang="es-AR" dirty="0"/>
            </a:br>
            <a:endParaRPr lang="es-AR" dirty="0" smtClean="0"/>
          </a:p>
          <a:p>
            <a:r>
              <a:rPr lang="es-AR" dirty="0" smtClean="0"/>
              <a:t>2</a:t>
            </a:r>
            <a:r>
              <a:rPr lang="es-AR" dirty="0"/>
              <a:t>. El Comité incluirá en su reglamento </a:t>
            </a:r>
            <a:r>
              <a:rPr lang="es-AR" dirty="0">
                <a:solidFill>
                  <a:srgbClr val="FF0000"/>
                </a:solidFill>
              </a:rPr>
              <a:t>salvaguardias para evitar que quienes actúen en nombre de niños los manipulen, </a:t>
            </a:r>
            <a:r>
              <a:rPr lang="es-AR" dirty="0"/>
              <a:t>y podrá negarse a examinar toda comunicación que en su opinión no redunde en el interés superior del niño.</a:t>
            </a:r>
            <a:br>
              <a:rPr lang="es-AR" dirty="0"/>
            </a:br>
            <a:endParaRPr lang="es-AR" dirty="0"/>
          </a:p>
        </p:txBody>
      </p:sp>
    </p:spTree>
    <p:extLst>
      <p:ext uri="{BB962C8B-B14F-4D97-AF65-F5344CB8AC3E}">
        <p14:creationId xmlns:p14="http://schemas.microsoft.com/office/powerpoint/2010/main" xmlns="" val="3094772410"/>
      </p:ext>
    </p:extLst>
  </p:cSld>
  <p:clrMapOvr>
    <a:masterClrMapping/>
  </p:clrMapOvr>
  <p:transition spd="slow">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332656"/>
            <a:ext cx="8077200" cy="6336703"/>
          </a:xfrm>
        </p:spPr>
        <p:txBody>
          <a:bodyPr>
            <a:normAutofit lnSpcReduction="10000"/>
          </a:bodyPr>
          <a:lstStyle/>
          <a:p>
            <a:r>
              <a:rPr lang="es-AR" b="1" dirty="0"/>
              <a:t>Artículo 4</a:t>
            </a:r>
            <a:r>
              <a:rPr lang="es-AR" dirty="0"/>
              <a:t> - </a:t>
            </a:r>
            <a:r>
              <a:rPr lang="es-AR" i="1" dirty="0">
                <a:solidFill>
                  <a:srgbClr val="FF0000"/>
                </a:solidFill>
              </a:rPr>
              <a:t>Medidas de protección</a:t>
            </a:r>
            <a:r>
              <a:rPr lang="es-AR" dirty="0">
                <a:solidFill>
                  <a:srgbClr val="FF0000"/>
                </a:solidFill>
              </a:rPr>
              <a:t/>
            </a:r>
            <a:br>
              <a:rPr lang="es-AR" dirty="0">
                <a:solidFill>
                  <a:srgbClr val="FF0000"/>
                </a:solidFill>
              </a:rPr>
            </a:br>
            <a:r>
              <a:rPr lang="es-AR" dirty="0"/>
              <a:t>1. Los Estados partes adoptarán todas las medidas que procedan para que las personas sujetas a su jurisdicción </a:t>
            </a:r>
            <a:r>
              <a:rPr lang="es-AR" b="1" dirty="0">
                <a:solidFill>
                  <a:srgbClr val="C00000"/>
                </a:solidFill>
              </a:rPr>
              <a:t>no</a:t>
            </a:r>
            <a:r>
              <a:rPr lang="es-AR" dirty="0"/>
              <a:t> sean objeto de ninguna violación de sus derechos humanos, maltrato o intimidación </a:t>
            </a:r>
            <a:r>
              <a:rPr lang="es-AR" i="1" dirty="0">
                <a:solidFill>
                  <a:srgbClr val="C00000"/>
                </a:solidFill>
              </a:rPr>
              <a:t>como consecuencia de haberse comunicado con el Comité o de haber cooperado con él de conformidad con el presente Protocolo.</a:t>
            </a:r>
            <a:r>
              <a:rPr lang="es-AR" dirty="0">
                <a:solidFill>
                  <a:srgbClr val="C00000"/>
                </a:solidFill>
              </a:rPr>
              <a:t/>
            </a:r>
            <a:br>
              <a:rPr lang="es-AR" dirty="0">
                <a:solidFill>
                  <a:srgbClr val="C00000"/>
                </a:solidFill>
              </a:rPr>
            </a:br>
            <a:endParaRPr lang="es-AR" dirty="0" smtClean="0">
              <a:solidFill>
                <a:srgbClr val="C00000"/>
              </a:solidFill>
            </a:endParaRPr>
          </a:p>
          <a:p>
            <a:r>
              <a:rPr lang="es-AR" dirty="0" smtClean="0"/>
              <a:t>2</a:t>
            </a:r>
            <a:r>
              <a:rPr lang="es-AR" dirty="0"/>
              <a:t>. No se revelará públicamente la identidad de ninguna persona o grupo de personas interesados sin su consentimiento expreso.</a:t>
            </a:r>
            <a:br>
              <a:rPr lang="es-AR" dirty="0"/>
            </a:br>
            <a:endParaRPr lang="es-AR" dirty="0"/>
          </a:p>
        </p:txBody>
      </p:sp>
    </p:spTree>
    <p:extLst>
      <p:ext uri="{BB962C8B-B14F-4D97-AF65-F5344CB8AC3E}">
        <p14:creationId xmlns:p14="http://schemas.microsoft.com/office/powerpoint/2010/main" xmlns="" val="877756741"/>
      </p:ext>
    </p:extLst>
  </p:cSld>
  <p:clrMapOvr>
    <a:masterClrMapping/>
  </p:clrMapOvr>
  <p:transition spd="slow">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16632"/>
            <a:ext cx="8077200" cy="6552727"/>
          </a:xfrm>
        </p:spPr>
        <p:txBody>
          <a:bodyPr>
            <a:normAutofit fontScale="85000" lnSpcReduction="10000"/>
          </a:bodyPr>
          <a:lstStyle/>
          <a:p>
            <a:r>
              <a:rPr lang="es-AR" b="1" dirty="0"/>
              <a:t>Artículo 5</a:t>
            </a:r>
            <a:r>
              <a:rPr lang="es-AR" dirty="0"/>
              <a:t> - </a:t>
            </a:r>
            <a:r>
              <a:rPr lang="es-AR" i="1" dirty="0"/>
              <a:t>Comunicaciones individuales</a:t>
            </a:r>
            <a:r>
              <a:rPr lang="es-AR" dirty="0"/>
              <a:t/>
            </a:r>
            <a:br>
              <a:rPr lang="es-AR" dirty="0"/>
            </a:br>
            <a:r>
              <a:rPr lang="es-AR" dirty="0"/>
              <a:t>1. Las comunicaciones podrán ser presentadas por, o </a:t>
            </a:r>
            <a:r>
              <a:rPr lang="es-AR" dirty="0">
                <a:solidFill>
                  <a:srgbClr val="C00000"/>
                </a:solidFill>
              </a:rPr>
              <a:t>en nombre de</a:t>
            </a:r>
            <a:r>
              <a:rPr lang="es-AR" dirty="0"/>
              <a:t>, personas o grupos de personas sujetas a la jurisdicción de un Estado parte que afirmen ser víctimas de una violación por el Estado parte de cualquiera de los derechos enunciados en cualquiera de los siguientes instrumentos en que ese Estado sea parte:</a:t>
            </a:r>
          </a:p>
          <a:p>
            <a:pPr lvl="0"/>
            <a:endParaRPr lang="es-AR" dirty="0" smtClean="0"/>
          </a:p>
          <a:p>
            <a:pPr lvl="0"/>
            <a:r>
              <a:rPr lang="es-AR" dirty="0" smtClean="0"/>
              <a:t>a</a:t>
            </a:r>
            <a:r>
              <a:rPr lang="es-AR" dirty="0"/>
              <a:t>) La </a:t>
            </a:r>
            <a:r>
              <a:rPr lang="es-AR" dirty="0" smtClean="0"/>
              <a:t>Convención de los derechos del niño;</a:t>
            </a:r>
            <a:endParaRPr lang="es-AR" dirty="0"/>
          </a:p>
          <a:p>
            <a:pPr lvl="0"/>
            <a:r>
              <a:rPr lang="es-AR" dirty="0"/>
              <a:t>b) El Protocolo facultativo de la Convención relativo a la venta de niños, la prostitución infantil y la utilización de niños en la pornografía;</a:t>
            </a:r>
          </a:p>
          <a:p>
            <a:pPr lvl="0"/>
            <a:r>
              <a:rPr lang="es-AR" dirty="0"/>
              <a:t>c) El Protocolo facultativo de la Convención relativo a la participación de niños en los conflictos armados.</a:t>
            </a:r>
          </a:p>
        </p:txBody>
      </p:sp>
    </p:spTree>
    <p:extLst>
      <p:ext uri="{BB962C8B-B14F-4D97-AF65-F5344CB8AC3E}">
        <p14:creationId xmlns:p14="http://schemas.microsoft.com/office/powerpoint/2010/main" xmlns="" val="2429705535"/>
      </p:ext>
    </p:extLst>
  </p:cSld>
  <p:clrMapOvr>
    <a:masterClrMapping/>
  </p:clrMapOvr>
  <p:transition spd="slow">
    <p:wipe di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6480719"/>
          </a:xfrm>
        </p:spPr>
        <p:txBody>
          <a:bodyPr>
            <a:normAutofit fontScale="92500" lnSpcReduction="20000"/>
          </a:bodyPr>
          <a:lstStyle/>
          <a:p>
            <a:r>
              <a:rPr lang="es-AR" b="1" dirty="0"/>
              <a:t>Artículo 6</a:t>
            </a:r>
            <a:r>
              <a:rPr lang="es-AR" dirty="0"/>
              <a:t> - </a:t>
            </a:r>
            <a:r>
              <a:rPr lang="es-AR" i="1" dirty="0">
                <a:solidFill>
                  <a:srgbClr val="FF0000"/>
                </a:solidFill>
              </a:rPr>
              <a:t>Medidas provisionales</a:t>
            </a:r>
            <a:r>
              <a:rPr lang="es-AR" dirty="0"/>
              <a:t/>
            </a:r>
            <a:br>
              <a:rPr lang="es-AR" dirty="0"/>
            </a:br>
            <a:endParaRPr lang="es-AR" dirty="0" smtClean="0"/>
          </a:p>
          <a:p>
            <a:r>
              <a:rPr lang="es-AR" dirty="0" smtClean="0"/>
              <a:t>1</a:t>
            </a:r>
            <a:r>
              <a:rPr lang="es-AR" dirty="0"/>
              <a:t>. El Comité, tras recibir una comunicación y </a:t>
            </a:r>
            <a:r>
              <a:rPr lang="es-AR" dirty="0">
                <a:solidFill>
                  <a:srgbClr val="FF0000"/>
                </a:solidFill>
              </a:rPr>
              <a:t>antes</a:t>
            </a:r>
            <a:r>
              <a:rPr lang="es-AR" dirty="0"/>
              <a:t> de pronunciarse sobre la cuestión de fondo, podrá en cualquier momento </a:t>
            </a:r>
            <a:r>
              <a:rPr lang="es-AR" dirty="0">
                <a:solidFill>
                  <a:srgbClr val="FF0000"/>
                </a:solidFill>
              </a:rPr>
              <a:t>dirigir al Estado parte </a:t>
            </a:r>
            <a:r>
              <a:rPr lang="es-AR" dirty="0"/>
              <a:t>de que se trate, para que </a:t>
            </a:r>
            <a:r>
              <a:rPr lang="es-AR" dirty="0" smtClean="0">
                <a:solidFill>
                  <a:srgbClr val="FF0000"/>
                </a:solidFill>
              </a:rPr>
              <a:t>éste </a:t>
            </a:r>
            <a:r>
              <a:rPr lang="es-AR" dirty="0">
                <a:solidFill>
                  <a:srgbClr val="FF0000"/>
                </a:solidFill>
              </a:rPr>
              <a:t>la estudie con urgencia</a:t>
            </a:r>
            <a:r>
              <a:rPr lang="es-AR" dirty="0"/>
              <a:t>, </a:t>
            </a:r>
            <a:r>
              <a:rPr lang="es-AR" dirty="0">
                <a:solidFill>
                  <a:srgbClr val="FF0000"/>
                </a:solidFill>
              </a:rPr>
              <a:t>la solicitud de que adopte las medidas provisionales</a:t>
            </a:r>
            <a:r>
              <a:rPr lang="es-AR" dirty="0"/>
              <a:t> que puedan ser necesarias en circunstancias excepcionales para evitar posibles daños irreparables a la víctima o las víctimas de la presunta violación.</a:t>
            </a:r>
            <a:br>
              <a:rPr lang="es-AR" dirty="0"/>
            </a:br>
            <a:r>
              <a:rPr lang="es-AR" dirty="0"/>
              <a:t>2. </a:t>
            </a:r>
            <a:r>
              <a:rPr lang="es-AR" dirty="0">
                <a:solidFill>
                  <a:srgbClr val="C00000"/>
                </a:solidFill>
              </a:rPr>
              <a:t>El hecho de que el Comité ejerza la facultad discrecional que le confiere el párrafo 1 del presente artículo no entrañará juicio alguno sobre la admisibilidad ni sobre el fondo de la comunicación</a:t>
            </a:r>
            <a:r>
              <a:rPr lang="es-AR" dirty="0"/>
              <a:t>.</a:t>
            </a:r>
            <a:br>
              <a:rPr lang="es-AR" dirty="0"/>
            </a:br>
            <a:endParaRPr lang="es-AR" dirty="0"/>
          </a:p>
        </p:txBody>
      </p:sp>
    </p:spTree>
    <p:extLst>
      <p:ext uri="{BB962C8B-B14F-4D97-AF65-F5344CB8AC3E}">
        <p14:creationId xmlns:p14="http://schemas.microsoft.com/office/powerpoint/2010/main" xmlns="" val="3419469591"/>
      </p:ext>
    </p:extLst>
  </p:cSld>
  <p:clrMapOvr>
    <a:masterClrMapping/>
  </p:clrMapOvr>
  <p:transition spd="slow">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16632"/>
            <a:ext cx="8077200" cy="6624735"/>
          </a:xfrm>
        </p:spPr>
        <p:txBody>
          <a:bodyPr>
            <a:normAutofit fontScale="85000" lnSpcReduction="10000"/>
          </a:bodyPr>
          <a:lstStyle/>
          <a:p>
            <a:r>
              <a:rPr lang="es-AR" b="1" dirty="0"/>
              <a:t>Artículo 7</a:t>
            </a:r>
            <a:r>
              <a:rPr lang="es-AR" dirty="0"/>
              <a:t> - </a:t>
            </a:r>
            <a:r>
              <a:rPr lang="es-AR" i="1" dirty="0"/>
              <a:t>Admisibilidad</a:t>
            </a:r>
            <a:r>
              <a:rPr lang="es-AR" dirty="0"/>
              <a:t/>
            </a:r>
            <a:br>
              <a:rPr lang="es-AR" dirty="0"/>
            </a:br>
            <a:r>
              <a:rPr lang="es-AR" dirty="0"/>
              <a:t>El Comité declarará </a:t>
            </a:r>
            <a:r>
              <a:rPr lang="es-AR" dirty="0">
                <a:solidFill>
                  <a:srgbClr val="FF0000"/>
                </a:solidFill>
              </a:rPr>
              <a:t>inadmisible</a:t>
            </a:r>
            <a:r>
              <a:rPr lang="es-AR" dirty="0"/>
              <a:t> toda comunicación que:</a:t>
            </a:r>
          </a:p>
          <a:p>
            <a:pPr lvl="0"/>
            <a:endParaRPr lang="es-AR" dirty="0" smtClean="0"/>
          </a:p>
          <a:p>
            <a:pPr lvl="0"/>
            <a:r>
              <a:rPr lang="es-AR" dirty="0" smtClean="0"/>
              <a:t>a</a:t>
            </a:r>
            <a:r>
              <a:rPr lang="es-AR" dirty="0"/>
              <a:t>) Sea anónima;</a:t>
            </a:r>
          </a:p>
          <a:p>
            <a:pPr lvl="0"/>
            <a:r>
              <a:rPr lang="es-AR" dirty="0"/>
              <a:t>b) No se presente por escrito;</a:t>
            </a:r>
          </a:p>
          <a:p>
            <a:pPr lvl="0"/>
            <a:r>
              <a:rPr lang="es-AR" dirty="0"/>
              <a:t>c) Constituya </a:t>
            </a:r>
            <a:r>
              <a:rPr lang="es-AR" dirty="0">
                <a:solidFill>
                  <a:srgbClr val="FF0000"/>
                </a:solidFill>
              </a:rPr>
              <a:t>un abuso del derecho </a:t>
            </a:r>
            <a:r>
              <a:rPr lang="es-AR" dirty="0"/>
              <a:t>a presentar tales comunicaciones o sea incompatible con las disposiciones de la Convención y/o de sus Protocolos facultativos;</a:t>
            </a:r>
          </a:p>
          <a:p>
            <a:pPr lvl="0"/>
            <a:r>
              <a:rPr lang="es-AR" dirty="0"/>
              <a:t>d) Se refiera a una cuestión que </a:t>
            </a:r>
            <a:r>
              <a:rPr lang="es-AR" dirty="0">
                <a:solidFill>
                  <a:srgbClr val="FF0000"/>
                </a:solidFill>
              </a:rPr>
              <a:t>ya haya sido examinada por el Comité o que haya sido o esté siendo examinada en virtud de otro procedimiento de investigación o arreglo internacional</a:t>
            </a:r>
            <a:r>
              <a:rPr lang="es-AR" dirty="0"/>
              <a:t>;</a:t>
            </a:r>
          </a:p>
          <a:p>
            <a:pPr marL="0" indent="0">
              <a:buNone/>
            </a:pPr>
            <a:r>
              <a:rPr lang="es-AR" dirty="0"/>
              <a:t/>
            </a:r>
            <a:br>
              <a:rPr lang="es-AR" dirty="0"/>
            </a:br>
            <a:endParaRPr lang="es-AR" dirty="0"/>
          </a:p>
        </p:txBody>
      </p:sp>
    </p:spTree>
    <p:extLst>
      <p:ext uri="{BB962C8B-B14F-4D97-AF65-F5344CB8AC3E}">
        <p14:creationId xmlns:p14="http://schemas.microsoft.com/office/powerpoint/2010/main" xmlns="" val="242903718"/>
      </p:ext>
    </p:extLst>
  </p:cSld>
  <p:clrMapOvr>
    <a:masterClrMapping/>
  </p:clrMapOvr>
  <p:transition spd="slow">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44624"/>
            <a:ext cx="8077200" cy="6696744"/>
          </a:xfrm>
        </p:spPr>
        <p:txBody>
          <a:bodyPr>
            <a:normAutofit fontScale="92500" lnSpcReduction="20000"/>
          </a:bodyPr>
          <a:lstStyle/>
          <a:p>
            <a:pPr lvl="0"/>
            <a:r>
              <a:rPr lang="es-AR" dirty="0"/>
              <a:t>e) Se presente </a:t>
            </a:r>
            <a:r>
              <a:rPr lang="es-AR" dirty="0">
                <a:solidFill>
                  <a:srgbClr val="FF0000"/>
                </a:solidFill>
              </a:rPr>
              <a:t>sin que se hayan agotado todos los recursos internos </a:t>
            </a:r>
            <a:r>
              <a:rPr lang="es-AR" dirty="0"/>
              <a:t>disponibles, salvo que la tramitación de esos recursos se prolongue injustificadamente o que sea improbable que con ellos se logre una reparación efectiva;</a:t>
            </a:r>
          </a:p>
          <a:p>
            <a:pPr lvl="0"/>
            <a:r>
              <a:rPr lang="es-AR" dirty="0"/>
              <a:t>f) Sea </a:t>
            </a:r>
            <a:r>
              <a:rPr lang="es-AR" dirty="0">
                <a:solidFill>
                  <a:srgbClr val="FF0000"/>
                </a:solidFill>
              </a:rPr>
              <a:t>manifiestamente infundada </a:t>
            </a:r>
            <a:r>
              <a:rPr lang="es-AR" dirty="0"/>
              <a:t>o no esté suficientemente fundamentada;</a:t>
            </a:r>
          </a:p>
          <a:p>
            <a:pPr lvl="0"/>
            <a:r>
              <a:rPr lang="es-AR" dirty="0"/>
              <a:t>g) Se refiera a hechos sucedidos </a:t>
            </a:r>
            <a:r>
              <a:rPr lang="es-AR" dirty="0">
                <a:solidFill>
                  <a:srgbClr val="FF0000"/>
                </a:solidFill>
              </a:rPr>
              <a:t>antes de la fecha de entrada en vigor del presente Protocolo </a:t>
            </a:r>
            <a:r>
              <a:rPr lang="es-AR" dirty="0"/>
              <a:t>para el Estado parte de que se trate, salvo que esos hechos hayan continuado produciéndose después de esa fecha;</a:t>
            </a:r>
          </a:p>
          <a:p>
            <a:pPr lvl="0"/>
            <a:r>
              <a:rPr lang="es-AR" dirty="0"/>
              <a:t>h) No se haya presentado en el plazo de </a:t>
            </a:r>
            <a:r>
              <a:rPr lang="es-AR" dirty="0">
                <a:solidFill>
                  <a:srgbClr val="FF0000"/>
                </a:solidFill>
              </a:rPr>
              <a:t>un año </a:t>
            </a:r>
            <a:r>
              <a:rPr lang="es-AR" dirty="0"/>
              <a:t>tras el agotamiento de los recursos internos, salvo en los casos en que el autor pueda demostrar que no fue posible presentarla dentro de ese plazo.</a:t>
            </a:r>
          </a:p>
          <a:p>
            <a:endParaRPr lang="es-AR" dirty="0"/>
          </a:p>
        </p:txBody>
      </p:sp>
    </p:spTree>
    <p:extLst>
      <p:ext uri="{BB962C8B-B14F-4D97-AF65-F5344CB8AC3E}">
        <p14:creationId xmlns:p14="http://schemas.microsoft.com/office/powerpoint/2010/main" xmlns="" val="2788673120"/>
      </p:ext>
    </p:extLst>
  </p:cSld>
  <p:clrMapOvr>
    <a:masterClrMapping/>
  </p:clrMapOvr>
  <p:transition spd="slow">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6336703"/>
          </a:xfrm>
        </p:spPr>
        <p:txBody>
          <a:bodyPr>
            <a:normAutofit lnSpcReduction="10000"/>
          </a:bodyPr>
          <a:lstStyle/>
          <a:p>
            <a:r>
              <a:rPr lang="es-AR" b="1" dirty="0"/>
              <a:t>Artículo 9</a:t>
            </a:r>
            <a:r>
              <a:rPr lang="es-AR" dirty="0"/>
              <a:t> - </a:t>
            </a:r>
            <a:r>
              <a:rPr lang="es-AR" i="1" dirty="0"/>
              <a:t>Solución amigable</a:t>
            </a:r>
            <a:r>
              <a:rPr lang="es-AR" dirty="0"/>
              <a:t/>
            </a:r>
            <a:br>
              <a:rPr lang="es-AR" dirty="0"/>
            </a:br>
            <a:endParaRPr lang="es-AR" dirty="0" smtClean="0"/>
          </a:p>
          <a:p>
            <a:r>
              <a:rPr lang="es-AR" dirty="0" smtClean="0"/>
              <a:t>1</a:t>
            </a:r>
            <a:r>
              <a:rPr lang="es-AR" dirty="0"/>
              <a:t>. El Comité pondrá sus buenos oficios a disposición de las partes interesadas con miras a llegar a una solución amigable de la cuestión sobre la base del respeto de las obligaciones establecidas en la Convención y/o en sus Protocolos facultativos.</a:t>
            </a:r>
            <a:br>
              <a:rPr lang="es-AR" dirty="0"/>
            </a:br>
            <a:r>
              <a:rPr lang="es-AR" dirty="0"/>
              <a:t>2. El acuerdo en una solución amigable logrado bajo los auspicios del Comité pondrá fin al examen de la comunicación en el marco del presente Protocolo.</a:t>
            </a:r>
            <a:br>
              <a:rPr lang="es-AR" dirty="0"/>
            </a:br>
            <a:endParaRPr lang="es-AR" dirty="0"/>
          </a:p>
        </p:txBody>
      </p:sp>
    </p:spTree>
    <p:extLst>
      <p:ext uri="{BB962C8B-B14F-4D97-AF65-F5344CB8AC3E}">
        <p14:creationId xmlns:p14="http://schemas.microsoft.com/office/powerpoint/2010/main" xmlns="" val="592789312"/>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5865515"/>
          </a:xfrm>
        </p:spPr>
        <p:txBody>
          <a:bodyPr>
            <a:normAutofit lnSpcReduction="10000"/>
          </a:bodyPr>
          <a:lstStyle/>
          <a:p>
            <a:r>
              <a:rPr lang="es-AR" dirty="0"/>
              <a:t>La educación debe mostrar que no hay conocimiento que no esté, en algún grado, amenazado por el error y por la ilusión. </a:t>
            </a:r>
            <a:endParaRPr lang="es-AR" dirty="0" smtClean="0"/>
          </a:p>
          <a:p>
            <a:endParaRPr lang="es-AR" dirty="0" smtClean="0"/>
          </a:p>
          <a:p>
            <a:r>
              <a:rPr lang="es-AR" dirty="0" smtClean="0"/>
              <a:t>La </a:t>
            </a:r>
            <a:r>
              <a:rPr lang="es-AR" dirty="0"/>
              <a:t>teoría de la información muestra que hay un riesgo de error bajo el efecto de perturbaciones aleatorias </a:t>
            </a:r>
            <a:r>
              <a:rPr lang="es-AR" dirty="0" smtClean="0"/>
              <a:t>en </a:t>
            </a:r>
            <a:r>
              <a:rPr lang="es-AR" dirty="0"/>
              <a:t>cualquier transmisión de información, en cualquier comunicación de mensajes. </a:t>
            </a:r>
            <a:endParaRPr lang="es-AR" dirty="0" smtClean="0"/>
          </a:p>
          <a:p>
            <a:endParaRPr lang="es-AR" dirty="0" smtClean="0"/>
          </a:p>
          <a:p>
            <a:r>
              <a:rPr lang="es-AR" dirty="0" smtClean="0"/>
              <a:t>El </a:t>
            </a:r>
            <a:r>
              <a:rPr lang="es-AR" dirty="0"/>
              <a:t>conocimiento en forma de palabra, de idea, de teoría, es el fruto de una traducción/reconstrucción mediada por el lenguaje y el pensamiento y por ende conoce el riesgo de error. </a:t>
            </a:r>
          </a:p>
        </p:txBody>
      </p:sp>
    </p:spTree>
    <p:extLst>
      <p:ext uri="{BB962C8B-B14F-4D97-AF65-F5344CB8AC3E}">
        <p14:creationId xmlns:p14="http://schemas.microsoft.com/office/powerpoint/2010/main" xmlns="" val="1532537634"/>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548680"/>
            <a:ext cx="8077200" cy="5849152"/>
          </a:xfrm>
        </p:spPr>
        <p:txBody>
          <a:bodyPr>
            <a:normAutofit fontScale="92500"/>
          </a:bodyPr>
          <a:lstStyle/>
          <a:p>
            <a:r>
              <a:rPr lang="es-AR" b="1" dirty="0"/>
              <a:t>Artículo 10</a:t>
            </a:r>
            <a:r>
              <a:rPr lang="es-AR" dirty="0"/>
              <a:t> - </a:t>
            </a:r>
            <a:r>
              <a:rPr lang="es-AR" i="1" dirty="0"/>
              <a:t>Examen de las comunicaciones</a:t>
            </a:r>
            <a:r>
              <a:rPr lang="es-AR" dirty="0"/>
              <a:t/>
            </a:r>
            <a:br>
              <a:rPr lang="es-AR" dirty="0"/>
            </a:br>
            <a:r>
              <a:rPr lang="es-AR" dirty="0"/>
              <a:t>1. El Comité examinará las comunicaciones que reciba en virtud del presente Protocolo </a:t>
            </a:r>
            <a:r>
              <a:rPr lang="es-AR" dirty="0">
                <a:solidFill>
                  <a:srgbClr val="C00000"/>
                </a:solidFill>
              </a:rPr>
              <a:t>con la mayor celeridad posible </a:t>
            </a:r>
            <a:r>
              <a:rPr lang="es-AR" dirty="0"/>
              <a:t>y a la luz de toda la documentación que se haya puesto a su disposición, siempre que esa documentación sea transmitida a las partes interesadas.</a:t>
            </a:r>
            <a:br>
              <a:rPr lang="es-AR" dirty="0"/>
            </a:br>
            <a:endParaRPr lang="es-AR" dirty="0" smtClean="0"/>
          </a:p>
          <a:p>
            <a:r>
              <a:rPr lang="es-AR" dirty="0" smtClean="0"/>
              <a:t>2</a:t>
            </a:r>
            <a:r>
              <a:rPr lang="es-AR" dirty="0"/>
              <a:t>. El Comité examinará en sesión privada las comunicaciones que reciba en virtud del presente Protocolo.</a:t>
            </a:r>
            <a:br>
              <a:rPr lang="es-AR" dirty="0"/>
            </a:br>
            <a:endParaRPr lang="es-AR" dirty="0"/>
          </a:p>
        </p:txBody>
      </p:sp>
    </p:spTree>
    <p:extLst>
      <p:ext uri="{BB962C8B-B14F-4D97-AF65-F5344CB8AC3E}">
        <p14:creationId xmlns:p14="http://schemas.microsoft.com/office/powerpoint/2010/main" xmlns="" val="2575055640"/>
      </p:ext>
    </p:extLst>
  </p:cSld>
  <p:clrMapOvr>
    <a:masterClrMapping/>
  </p:clrMapOvr>
  <p:transition spd="slow">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332656"/>
            <a:ext cx="8077200" cy="6264695"/>
          </a:xfrm>
        </p:spPr>
        <p:txBody>
          <a:bodyPr>
            <a:normAutofit fontScale="77500" lnSpcReduction="20000"/>
          </a:bodyPr>
          <a:lstStyle/>
          <a:p>
            <a:r>
              <a:rPr lang="es-AR" dirty="0"/>
              <a:t>3. Cuando el Comité haya solicitado medidas provisionales, acelerará el examen de la comunicación.</a:t>
            </a:r>
            <a:br>
              <a:rPr lang="es-AR" dirty="0"/>
            </a:br>
            <a:endParaRPr lang="es-AR" dirty="0" smtClean="0"/>
          </a:p>
          <a:p>
            <a:r>
              <a:rPr lang="es-AR" dirty="0" smtClean="0"/>
              <a:t>4</a:t>
            </a:r>
            <a:r>
              <a:rPr lang="es-AR" dirty="0"/>
              <a:t>. Al examinar una comunicación en que se denuncien </a:t>
            </a:r>
            <a:r>
              <a:rPr lang="es-AR" b="1" dirty="0">
                <a:solidFill>
                  <a:srgbClr val="C00000"/>
                </a:solidFill>
              </a:rPr>
              <a:t>violaciones de derechos económicos, sociales o culturales</a:t>
            </a:r>
            <a:r>
              <a:rPr lang="es-AR" dirty="0"/>
              <a:t>, el Comité considerará hasta qué punto son razonables las medidas adoptadas por el Estado parte de conformidad con el artículo 4 de la Convención. Al hacerlo, el Comité tendrá presente que el Estado parte puede adoptar toda una serie de posibles medidas de política para hacer efectivos los derechos económicos, sociales y culturales enunciados en la Convención.</a:t>
            </a:r>
            <a:br>
              <a:rPr lang="es-AR" dirty="0"/>
            </a:br>
            <a:endParaRPr lang="es-AR" dirty="0" smtClean="0"/>
          </a:p>
          <a:p>
            <a:r>
              <a:rPr lang="es-AR" dirty="0" smtClean="0"/>
              <a:t>5</a:t>
            </a:r>
            <a:r>
              <a:rPr lang="es-AR" dirty="0"/>
              <a:t>. Tras examinar una comunicación, el Comité hará llegar sin dilación a las partes interesadas su dictamen sobre la comunicación, junto con sus eventuales recomendaciones.</a:t>
            </a:r>
            <a:br>
              <a:rPr lang="es-AR" dirty="0"/>
            </a:br>
            <a:endParaRPr lang="es-AR" dirty="0"/>
          </a:p>
        </p:txBody>
      </p:sp>
    </p:spTree>
    <p:extLst>
      <p:ext uri="{BB962C8B-B14F-4D97-AF65-F5344CB8AC3E}">
        <p14:creationId xmlns:p14="http://schemas.microsoft.com/office/powerpoint/2010/main" xmlns="" val="1755367368"/>
      </p:ext>
    </p:extLst>
  </p:cSld>
  <p:clrMapOvr>
    <a:masterClrMapping/>
  </p:clrMapOvr>
  <p:transition spd="slow">
    <p:wipe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404664"/>
            <a:ext cx="8077200" cy="6192687"/>
          </a:xfrm>
        </p:spPr>
        <p:txBody>
          <a:bodyPr>
            <a:normAutofit/>
          </a:bodyPr>
          <a:lstStyle/>
          <a:p>
            <a:r>
              <a:rPr lang="es-AR" b="1" dirty="0"/>
              <a:t>Artículo 11</a:t>
            </a:r>
            <a:r>
              <a:rPr lang="es-AR" dirty="0"/>
              <a:t> - </a:t>
            </a:r>
            <a:r>
              <a:rPr lang="es-AR" i="1" dirty="0"/>
              <a:t>Seguimiento</a:t>
            </a:r>
            <a:r>
              <a:rPr lang="es-AR" dirty="0"/>
              <a:t/>
            </a:r>
            <a:br>
              <a:rPr lang="es-AR" dirty="0"/>
            </a:br>
            <a:r>
              <a:rPr lang="es-AR" dirty="0"/>
              <a:t>1. El Estado parte </a:t>
            </a:r>
            <a:r>
              <a:rPr lang="es-AR" dirty="0">
                <a:solidFill>
                  <a:srgbClr val="C00000"/>
                </a:solidFill>
              </a:rPr>
              <a:t>dará la debida consideración al dictamen del Comité</a:t>
            </a:r>
            <a:r>
              <a:rPr lang="es-AR" dirty="0"/>
              <a:t>, así como a sus eventuales recomendaciones, y le enviará una respuesta por escrito que incluya información sobre las medidas que haya adoptado o tenga previsto adoptar a la luz del dictamen y las recomendaciones del Comité. El Estado parte presentará su respuesta a la mayor brevedad y dentro de un plazo de seis meses.</a:t>
            </a:r>
            <a:br>
              <a:rPr lang="es-AR" dirty="0"/>
            </a:br>
            <a:endParaRPr lang="es-AR" dirty="0"/>
          </a:p>
        </p:txBody>
      </p:sp>
    </p:spTree>
    <p:extLst>
      <p:ext uri="{BB962C8B-B14F-4D97-AF65-F5344CB8AC3E}">
        <p14:creationId xmlns:p14="http://schemas.microsoft.com/office/powerpoint/2010/main" xmlns="" val="3353269603"/>
      </p:ext>
    </p:extLst>
  </p:cSld>
  <p:clrMapOvr>
    <a:masterClrMapping/>
  </p:clrMapOvr>
  <p:transition spd="slow">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7584" y="548680"/>
            <a:ext cx="8077200" cy="6048672"/>
          </a:xfrm>
        </p:spPr>
        <p:txBody>
          <a:bodyPr>
            <a:normAutofit fontScale="92500" lnSpcReduction="20000"/>
          </a:bodyPr>
          <a:lstStyle/>
          <a:p>
            <a:r>
              <a:rPr lang="es-AR" dirty="0"/>
              <a:t>2. El Comité podrá invitar al Estado parte a presentar más información sobre las medidas que haya adoptado en atención a su dictamen o sus recomendaciones, o en aplicación de un eventual acuerdo de solución amigable, incluso si el Comité lo considera procedente, en los informes que presente ulteriormente de conformidad con el artículo 44 de la Convención, el artículo 12 del Protocolo facultativo de la Convención relativo a la venta de niños, la prostitución infantil y la utilización de niños en la pornografía o el artículo 8 del Protocolo facultativo de la Convención relativo a la participación de niños en los conflictos armados, según el caso.</a:t>
            </a:r>
            <a:br>
              <a:rPr lang="es-AR" dirty="0"/>
            </a:br>
            <a:endParaRPr lang="es-AR" dirty="0"/>
          </a:p>
        </p:txBody>
      </p:sp>
    </p:spTree>
    <p:extLst>
      <p:ext uri="{BB962C8B-B14F-4D97-AF65-F5344CB8AC3E}">
        <p14:creationId xmlns:p14="http://schemas.microsoft.com/office/powerpoint/2010/main" xmlns="" val="1256366144"/>
      </p:ext>
    </p:extLst>
  </p:cSld>
  <p:clrMapOvr>
    <a:masterClrMapping/>
  </p:clrMapOvr>
  <p:transition spd="slow">
    <p:wipe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548680"/>
            <a:ext cx="8077200" cy="5976663"/>
          </a:xfrm>
        </p:spPr>
        <p:txBody>
          <a:bodyPr>
            <a:normAutofit fontScale="92500" lnSpcReduction="10000"/>
          </a:bodyPr>
          <a:lstStyle/>
          <a:p>
            <a:r>
              <a:rPr lang="es-AR" b="1" dirty="0"/>
              <a:t>Artículo 13</a:t>
            </a:r>
            <a:r>
              <a:rPr lang="es-AR" dirty="0"/>
              <a:t> -</a:t>
            </a:r>
            <a:r>
              <a:rPr lang="es-AR" i="1" dirty="0"/>
              <a:t>Procedimiento de investigación en caso de violaciones graves o sistemáticas</a:t>
            </a:r>
            <a:r>
              <a:rPr lang="es-AR" dirty="0"/>
              <a:t/>
            </a:r>
            <a:br>
              <a:rPr lang="es-AR" dirty="0"/>
            </a:br>
            <a:r>
              <a:rPr lang="es-AR" dirty="0"/>
              <a:t>1. El Comité, si recibe información fidedigna que indique violaciones graves o sistemáticas por un Estado parte de los derechos enunciados en la Convención o en sus Protocolos facultativos relativos a la venta de niños, la prostitución infantil y la utilización de niños en la pornografía o a la participación de niños en los conflictos armados, invitará a ese Estado a colaborar en el examen de la información y, a esos efectos, a presentar sin dilación sus observaciones al respecto.</a:t>
            </a:r>
            <a:br>
              <a:rPr lang="es-AR" dirty="0"/>
            </a:br>
            <a:endParaRPr lang="es-AR" dirty="0" smtClean="0"/>
          </a:p>
        </p:txBody>
      </p:sp>
    </p:spTree>
    <p:extLst>
      <p:ext uri="{BB962C8B-B14F-4D97-AF65-F5344CB8AC3E}">
        <p14:creationId xmlns:p14="http://schemas.microsoft.com/office/powerpoint/2010/main" xmlns="" val="2382169683"/>
      </p:ext>
    </p:extLst>
  </p:cSld>
  <p:clrMapOvr>
    <a:masterClrMapping/>
  </p:clrMapOvr>
  <p:transition spd="slow">
    <p:wipe di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404664"/>
            <a:ext cx="8077200" cy="6048671"/>
          </a:xfrm>
        </p:spPr>
        <p:txBody>
          <a:bodyPr>
            <a:normAutofit/>
          </a:bodyPr>
          <a:lstStyle/>
          <a:p>
            <a:r>
              <a:rPr lang="es-AR" dirty="0"/>
              <a:t>2. El Comité, teniendo en cuenta las observaciones que haya presentado el Estado parte de que se trate, así como cualquier otra información fidedigna que se haya puesto a su disposición, podrá designar a uno o más de sus miembros para que realicen una investigación y le presenten un informe con carácter urgente. Cuando se justifique, y con el consentimiento del Estado parte, la investigación podrá incluir una visita al territorio de este.</a:t>
            </a:r>
            <a:br>
              <a:rPr lang="es-AR" dirty="0"/>
            </a:br>
            <a:endParaRPr lang="es-AR" dirty="0"/>
          </a:p>
          <a:p>
            <a:endParaRPr lang="es-AR" dirty="0"/>
          </a:p>
        </p:txBody>
      </p:sp>
    </p:spTree>
    <p:extLst>
      <p:ext uri="{BB962C8B-B14F-4D97-AF65-F5344CB8AC3E}">
        <p14:creationId xmlns:p14="http://schemas.microsoft.com/office/powerpoint/2010/main" xmlns="" val="2207673912"/>
      </p:ext>
    </p:extLst>
  </p:cSld>
  <p:clrMapOvr>
    <a:masterClrMapping/>
  </p:clrMapOvr>
  <p:transition spd="slow">
    <p:wipe di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16632"/>
            <a:ext cx="8077200" cy="6408711"/>
          </a:xfrm>
        </p:spPr>
        <p:txBody>
          <a:bodyPr>
            <a:normAutofit/>
          </a:bodyPr>
          <a:lstStyle/>
          <a:p>
            <a:r>
              <a:rPr lang="es-AR" dirty="0"/>
              <a:t>3. La investigación tendrá carácter confidencial, y se recabará la colaboración del Estado parte en todas las etapas del procedimiento.</a:t>
            </a:r>
            <a:br>
              <a:rPr lang="es-AR" dirty="0"/>
            </a:br>
            <a:endParaRPr lang="es-AR" dirty="0" smtClean="0"/>
          </a:p>
          <a:p>
            <a:r>
              <a:rPr lang="es-AR" dirty="0" smtClean="0"/>
              <a:t>4</a:t>
            </a:r>
            <a:r>
              <a:rPr lang="es-AR" dirty="0"/>
              <a:t>. Tras examinar las conclusiones de la investigación, el Comité las transmitirá sin dilación al Estado parte de que se trate, junto con las observaciones y recomendaciones del caso.</a:t>
            </a:r>
            <a:br>
              <a:rPr lang="es-AR" dirty="0"/>
            </a:br>
            <a:endParaRPr lang="es-AR" dirty="0"/>
          </a:p>
        </p:txBody>
      </p:sp>
    </p:spTree>
    <p:extLst>
      <p:ext uri="{BB962C8B-B14F-4D97-AF65-F5344CB8AC3E}">
        <p14:creationId xmlns:p14="http://schemas.microsoft.com/office/powerpoint/2010/main" xmlns="" val="478036233"/>
      </p:ext>
    </p:extLst>
  </p:cSld>
  <p:clrMapOvr>
    <a:masterClrMapping/>
  </p:clrMapOvr>
  <p:transition spd="slow">
    <p:wipe dir="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124744"/>
            <a:ext cx="8077200" cy="5328591"/>
          </a:xfrm>
        </p:spPr>
        <p:txBody>
          <a:bodyPr/>
          <a:lstStyle/>
          <a:p>
            <a:r>
              <a:rPr lang="es-AR" dirty="0"/>
              <a:t>5. El Estado parte interesado presentará sus propias observaciones al Comité lo antes posible, dentro de un plazo de seis meses contado a partir de la fecha en que reciba los resultados de la investigación y las observaciones y recomendaciones que le transmita el Comité.</a:t>
            </a:r>
            <a:br>
              <a:rPr lang="es-AR" dirty="0"/>
            </a:br>
            <a:endParaRPr lang="es-AR" dirty="0"/>
          </a:p>
        </p:txBody>
      </p:sp>
    </p:spTree>
    <p:extLst>
      <p:ext uri="{BB962C8B-B14F-4D97-AF65-F5344CB8AC3E}">
        <p14:creationId xmlns:p14="http://schemas.microsoft.com/office/powerpoint/2010/main" xmlns="" val="1390278010"/>
      </p:ext>
    </p:extLst>
  </p:cSld>
  <p:clrMapOvr>
    <a:masterClrMapping/>
  </p:clrMapOvr>
  <p:transition spd="slow">
    <p:wipe di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7584" y="116632"/>
            <a:ext cx="8077200" cy="6408712"/>
          </a:xfrm>
        </p:spPr>
        <p:txBody>
          <a:bodyPr>
            <a:noAutofit/>
          </a:bodyPr>
          <a:lstStyle/>
          <a:p>
            <a:r>
              <a:rPr lang="es-AR" sz="3600" b="1" dirty="0"/>
              <a:t>Artículo 14</a:t>
            </a:r>
            <a:r>
              <a:rPr lang="es-AR" sz="3600" dirty="0"/>
              <a:t> - </a:t>
            </a:r>
            <a:r>
              <a:rPr lang="es-AR" sz="3600" i="1" dirty="0"/>
              <a:t>Seguimiento del procedimiento de investigación</a:t>
            </a:r>
            <a:r>
              <a:rPr lang="es-AR" sz="3600" dirty="0"/>
              <a:t/>
            </a:r>
            <a:br>
              <a:rPr lang="es-AR" sz="3600" dirty="0"/>
            </a:br>
            <a:endParaRPr lang="es-AR" sz="3600" dirty="0" smtClean="0"/>
          </a:p>
          <a:p>
            <a:r>
              <a:rPr lang="es-AR" sz="3600" dirty="0" smtClean="0"/>
              <a:t>1</a:t>
            </a:r>
            <a:r>
              <a:rPr lang="es-AR" sz="3600" dirty="0"/>
              <a:t>. Transcurrido el plazo de seis meses que se indica en el artículo 13, párrafo 5, el Comité, de ser necesario, podrá invitar al Estado parte de que se trate a que lo informe de las medidas que haya adoptado y tenga previsto adoptar a raíz de una investigación realizada en virtud del artículo 13 del presente Protocolo.</a:t>
            </a:r>
            <a:br>
              <a:rPr lang="es-AR" sz="3600" dirty="0"/>
            </a:br>
            <a:endParaRPr lang="es-AR" sz="3600" dirty="0"/>
          </a:p>
        </p:txBody>
      </p:sp>
    </p:spTree>
    <p:extLst>
      <p:ext uri="{BB962C8B-B14F-4D97-AF65-F5344CB8AC3E}">
        <p14:creationId xmlns:p14="http://schemas.microsoft.com/office/powerpoint/2010/main" xmlns="" val="3215254252"/>
      </p:ext>
    </p:extLst>
  </p:cSld>
  <p:clrMapOvr>
    <a:masterClrMapping/>
  </p:clrMapOvr>
  <p:transition spd="slow">
    <p:wipe dir="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692696"/>
            <a:ext cx="8077200" cy="5705136"/>
          </a:xfrm>
        </p:spPr>
        <p:txBody>
          <a:bodyPr>
            <a:normAutofit fontScale="92500" lnSpcReduction="20000"/>
          </a:bodyPr>
          <a:lstStyle/>
          <a:p>
            <a:r>
              <a:rPr lang="es-AR" dirty="0"/>
              <a:t>2. El Comité podrá invitar al Estado parte a presentar más información sobre cualquiera de las medidas que haya tomado a raíz de una investigación realizada en virtud del artículo 13, incluso, si el Comité lo considera procedente, en los informes que presente ulteriormente de conformidad con el artículo 44 de la Convención, el artículo 12 del Protocolo facultativo de la Convención relativo a la venta de niños, la prostitución infantil y la utilización de niños en la pornografía o el artículo 8 del Protocolo facultativo de la Convención relativo a la participación de niños en los conflictos armados, según el caso.</a:t>
            </a:r>
            <a:br>
              <a:rPr lang="es-AR" dirty="0"/>
            </a:br>
            <a:endParaRPr lang="es-AR" dirty="0"/>
          </a:p>
        </p:txBody>
      </p:sp>
    </p:spTree>
    <p:extLst>
      <p:ext uri="{BB962C8B-B14F-4D97-AF65-F5344CB8AC3E}">
        <p14:creationId xmlns:p14="http://schemas.microsoft.com/office/powerpoint/2010/main" xmlns="" val="1418883606"/>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260648"/>
            <a:ext cx="8077200" cy="6408712"/>
          </a:xfrm>
        </p:spPr>
        <p:txBody>
          <a:bodyPr>
            <a:normAutofit/>
          </a:bodyPr>
          <a:lstStyle/>
          <a:p>
            <a:r>
              <a:rPr lang="es-AR" sz="3600" dirty="0"/>
              <a:t>Este conocimiento en tanto que traducción y reconstrucción implica la interpretación, lo que introduce el riesgo de error al interior de la subjetividad del </a:t>
            </a:r>
            <a:r>
              <a:rPr lang="es-AR" sz="3600" dirty="0" err="1" smtClean="0"/>
              <a:t>conosciente</a:t>
            </a:r>
            <a:r>
              <a:rPr lang="es-AR" sz="3600" dirty="0"/>
              <a:t>, de su visión del mundo, de sus principios de conocimiento. </a:t>
            </a:r>
            <a:endParaRPr lang="es-AR" sz="3600" dirty="0" smtClean="0"/>
          </a:p>
          <a:p>
            <a:r>
              <a:rPr lang="es-AR" sz="3600" dirty="0" smtClean="0"/>
              <a:t>De </a:t>
            </a:r>
            <a:r>
              <a:rPr lang="es-AR" sz="3600" dirty="0"/>
              <a:t>ahí provienen los innumerables errores de concepción y de ideas que sobrevienen a pesar de nuestros controles racionales. </a:t>
            </a:r>
            <a:endParaRPr lang="es-AR" sz="3200" dirty="0"/>
          </a:p>
        </p:txBody>
      </p:sp>
    </p:spTree>
    <p:extLst>
      <p:ext uri="{BB962C8B-B14F-4D97-AF65-F5344CB8AC3E}">
        <p14:creationId xmlns:p14="http://schemas.microsoft.com/office/powerpoint/2010/main" xmlns="" val="162518851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tx2">
              <a:lumMod val="10000"/>
              <a:lumOff val="90000"/>
            </a:schemeClr>
          </a:solidFill>
        </p:spPr>
        <p:txBody>
          <a:bodyPr/>
          <a:lstStyle/>
          <a:p>
            <a:pPr>
              <a:defRPr/>
            </a:pPr>
            <a:r>
              <a:rPr lang="es-ES_tradnl" sz="4400" dirty="0" smtClean="0">
                <a:latin typeface="Aparajita" pitchFamily="34" charset="0"/>
                <a:cs typeface="Aparajita" pitchFamily="34" charset="0"/>
              </a:rPr>
              <a:t>Cómo nos sentimos frente a esta normativa</a:t>
            </a:r>
            <a:endParaRPr lang="es-AR" sz="4400" dirty="0">
              <a:latin typeface="Aparajita" pitchFamily="34" charset="0"/>
              <a:cs typeface="Aparajita" pitchFamily="34" charset="0"/>
            </a:endParaRPr>
          </a:p>
        </p:txBody>
      </p:sp>
      <p:sp>
        <p:nvSpPr>
          <p:cNvPr id="4" name="3 Marcador de número de diapositiva"/>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E284A2-1862-485B-8BDB-8C7AB7A4A9BC}" type="slidenum">
              <a:rPr lang="es-AR" altLang="es-AR">
                <a:solidFill>
                  <a:srgbClr val="262626"/>
                </a:solidFill>
                <a:latin typeface="Impact" panose="020B0806030902050204" pitchFamily="34" charset="0"/>
              </a:rPr>
              <a:pPr eaLnBrk="1" hangingPunct="1"/>
              <a:t>70</a:t>
            </a:fld>
            <a:endParaRPr lang="es-AR" altLang="es-AR">
              <a:solidFill>
                <a:srgbClr val="262626"/>
              </a:solidFill>
              <a:latin typeface="Impact" panose="020B0806030902050204" pitchFamily="34" charset="0"/>
            </a:endParaRPr>
          </a:p>
        </p:txBody>
      </p:sp>
    </p:spTree>
    <p:extLst>
      <p:ext uri="{BB962C8B-B14F-4D97-AF65-F5344CB8AC3E}">
        <p14:creationId xmlns:p14="http://schemas.microsoft.com/office/powerpoint/2010/main" xmlns="" val="1695933851"/>
      </p:ext>
    </p:extLst>
  </p:cSld>
  <p:clrMapOvr>
    <a:masterClrMapping/>
  </p:clrMapOvr>
  <p:transition spd="med">
    <p:pull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2 Marcador de contenido"/>
          <p:cNvSpPr>
            <a:spLocks noGrp="1"/>
          </p:cNvSpPr>
          <p:nvPr>
            <p:ph sz="quarter" idx="1"/>
          </p:nvPr>
        </p:nvSpPr>
        <p:spPr>
          <a:xfrm>
            <a:off x="827584" y="549275"/>
            <a:ext cx="8208466" cy="5924550"/>
          </a:xfrm>
          <a:ln w="12700">
            <a:solidFill>
              <a:srgbClr val="C00000"/>
            </a:solidFill>
            <a:miter lim="800000"/>
            <a:headEnd/>
            <a:tailEnd/>
          </a:ln>
        </p:spPr>
        <p:txBody>
          <a:bodyPr>
            <a:normAutofit lnSpcReduction="10000"/>
          </a:bodyPr>
          <a:lstStyle/>
          <a:p>
            <a:pPr eaLnBrk="1" hangingPunct="1"/>
            <a:r>
              <a:rPr lang="es-AR" altLang="it-IT" sz="3200" dirty="0" smtClean="0">
                <a:solidFill>
                  <a:srgbClr val="C00000"/>
                </a:solidFill>
                <a:latin typeface="Cambria" panose="02040503050406030204" pitchFamily="18" charset="0"/>
              </a:rPr>
              <a:t>En el cuerpo del derecho nacional se introdujo un cuerpo de derecho que proviene del exterior. No se trata de un conjunto de normas determinado, sino de un cuerpo viviente que continua produciendo derecho. Los intransigentes de la soberanía nacional lo presentan a través de la terrible imagen de la mujer que se dejó seducir –sin haber sido violada- y, sin comprender bien lo sucedido, se horroriza al sentir como vive y crece dentro de ella un niño que considera extraño</a:t>
            </a:r>
            <a:r>
              <a:rPr lang="es-AR" altLang="it-IT" sz="3200" dirty="0" smtClean="0">
                <a:latin typeface="Cambria" panose="02040503050406030204" pitchFamily="18" charset="0"/>
              </a:rPr>
              <a:t>”.</a:t>
            </a:r>
          </a:p>
          <a:p>
            <a:pPr eaLnBrk="1" hangingPunct="1"/>
            <a:r>
              <a:rPr lang="it-IT" altLang="it-IT" sz="2000" dirty="0" err="1" smtClean="0"/>
              <a:t>Carbonnier</a:t>
            </a:r>
            <a:r>
              <a:rPr lang="it-IT" altLang="it-IT" sz="2000" dirty="0" smtClean="0"/>
              <a:t>, Jean. </a:t>
            </a:r>
            <a:r>
              <a:rPr lang="it-IT" altLang="it-IT" sz="2000" i="1" dirty="0" err="1" smtClean="0"/>
              <a:t>Droit</a:t>
            </a:r>
            <a:r>
              <a:rPr lang="it-IT" altLang="it-IT" sz="2000" i="1" dirty="0" smtClean="0"/>
              <a:t> et </a:t>
            </a:r>
            <a:r>
              <a:rPr lang="it-IT" altLang="it-IT" sz="2000" i="1" dirty="0" err="1" smtClean="0"/>
              <a:t>passion</a:t>
            </a:r>
            <a:r>
              <a:rPr lang="it-IT" altLang="it-IT" sz="2000" i="1" dirty="0" smtClean="0"/>
              <a:t> du </a:t>
            </a:r>
            <a:r>
              <a:rPr lang="it-IT" altLang="it-IT" sz="2000" i="1" dirty="0" err="1" smtClean="0"/>
              <a:t>droit</a:t>
            </a:r>
            <a:r>
              <a:rPr lang="it-IT" altLang="it-IT" sz="2000" i="1" dirty="0" smtClean="0"/>
              <a:t> </a:t>
            </a:r>
            <a:r>
              <a:rPr lang="it-IT" altLang="it-IT" sz="2000" i="1" dirty="0" err="1" smtClean="0"/>
              <a:t>sous</a:t>
            </a:r>
            <a:r>
              <a:rPr lang="it-IT" altLang="it-IT" sz="2000" i="1" dirty="0" smtClean="0"/>
              <a:t> la </a:t>
            </a:r>
            <a:r>
              <a:rPr lang="it-IT" altLang="it-IT" sz="2000" i="1" dirty="0" err="1" smtClean="0"/>
              <a:t>Vème</a:t>
            </a:r>
            <a:r>
              <a:rPr lang="it-IT" altLang="it-IT" sz="2000" i="1" dirty="0" smtClean="0"/>
              <a:t> </a:t>
            </a:r>
            <a:r>
              <a:rPr lang="it-IT" altLang="it-IT" sz="2000" i="1" dirty="0" err="1" smtClean="0"/>
              <a:t>République</a:t>
            </a:r>
            <a:r>
              <a:rPr lang="it-IT" altLang="it-IT" sz="2000" dirty="0" smtClean="0"/>
              <a:t>., p. 36.</a:t>
            </a:r>
          </a:p>
          <a:p>
            <a:pPr eaLnBrk="1" hangingPunct="1"/>
            <a:endParaRPr lang="it-IT" altLang="it-IT" dirty="0" smtClean="0"/>
          </a:p>
        </p:txBody>
      </p:sp>
    </p:spTree>
    <p:extLst>
      <p:ext uri="{BB962C8B-B14F-4D97-AF65-F5344CB8AC3E}">
        <p14:creationId xmlns:p14="http://schemas.microsoft.com/office/powerpoint/2010/main" xmlns="" val="2054775022"/>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187624" y="3048000"/>
            <a:ext cx="7727776" cy="1362075"/>
          </a:xfrm>
        </p:spPr>
        <p:txBody>
          <a:bodyPr/>
          <a:lstStyle/>
          <a:p>
            <a:r>
              <a:rPr lang="es-AR" dirty="0" smtClean="0"/>
              <a:t>Breves conclusiones provisorias</a:t>
            </a:r>
            <a:endParaRPr lang="es-AR" dirty="0"/>
          </a:p>
        </p:txBody>
      </p:sp>
    </p:spTree>
    <p:extLst>
      <p:ext uri="{BB962C8B-B14F-4D97-AF65-F5344CB8AC3E}">
        <p14:creationId xmlns:p14="http://schemas.microsoft.com/office/powerpoint/2010/main" xmlns="" val="1202051658"/>
      </p:ext>
    </p:extLst>
  </p:cSld>
  <p:clrMapOvr>
    <a:masterClrMapping/>
  </p:clrMapOvr>
  <p:transition spd="slow">
    <p:wipe dir="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2 Marcador de contenido"/>
          <p:cNvSpPr>
            <a:spLocks noGrp="1"/>
          </p:cNvSpPr>
          <p:nvPr>
            <p:ph sz="quarter" idx="1"/>
          </p:nvPr>
        </p:nvSpPr>
        <p:spPr>
          <a:xfrm>
            <a:off x="827584" y="116632"/>
            <a:ext cx="7619858" cy="6408712"/>
          </a:xfrm>
        </p:spPr>
        <p:txBody>
          <a:bodyPr>
            <a:normAutofit/>
          </a:bodyPr>
          <a:lstStyle/>
          <a:p>
            <a:r>
              <a:rPr lang="es-AR" altLang="it-IT" sz="3200" dirty="0"/>
              <a:t>Los dogmas de un pasado tranquilo son inadecuados para el tormentoso presente. La ocasión está llena de dificultades y hemos de estar a la altura de la ocasión. Como nuestro caso es nuevo, hemos de pensar de nuevo y actuar de nuevo. Hemos de liberarnos a nosotros mismos…….</a:t>
            </a:r>
          </a:p>
          <a:p>
            <a:endParaRPr lang="es-AR" altLang="it-IT" dirty="0" smtClean="0"/>
          </a:p>
          <a:p>
            <a:r>
              <a:rPr lang="es-AR" altLang="it-IT" sz="2400" i="1" dirty="0" smtClean="0"/>
              <a:t>Lincoln, Abraham, recordado por Javier </a:t>
            </a:r>
            <a:r>
              <a:rPr lang="es-AR" altLang="it-IT" sz="2400" i="1" dirty="0" err="1" smtClean="0"/>
              <a:t>Alcoriza</a:t>
            </a:r>
            <a:r>
              <a:rPr lang="es-AR" altLang="it-IT" sz="2400" i="1" dirty="0" smtClean="0"/>
              <a:t> en el estudio preliminar de El discurso de Gettysburg y otros escritos sobre la unión, Madrid, ed. </a:t>
            </a:r>
            <a:r>
              <a:rPr lang="es-AR" altLang="it-IT" sz="2400" i="1" dirty="0" err="1" smtClean="0"/>
              <a:t>Tecnos</a:t>
            </a:r>
            <a:r>
              <a:rPr lang="es-AR" altLang="it-IT" sz="2400" i="1" dirty="0" smtClean="0"/>
              <a:t>, 2005, pág. XIV</a:t>
            </a:r>
            <a:endParaRPr lang="it-IT" altLang="it-IT" sz="2400" i="1" dirty="0" smtClean="0"/>
          </a:p>
        </p:txBody>
      </p:sp>
    </p:spTree>
    <p:extLst>
      <p:ext uri="{BB962C8B-B14F-4D97-AF65-F5344CB8AC3E}">
        <p14:creationId xmlns:p14="http://schemas.microsoft.com/office/powerpoint/2010/main" xmlns="" val="159005134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2 Marcador de contenido"/>
          <p:cNvSpPr>
            <a:spLocks noGrp="1"/>
          </p:cNvSpPr>
          <p:nvPr>
            <p:ph sz="quarter" idx="1"/>
          </p:nvPr>
        </p:nvSpPr>
        <p:spPr>
          <a:xfrm>
            <a:off x="683569" y="836712"/>
            <a:ext cx="8352928" cy="5400600"/>
          </a:xfrm>
        </p:spPr>
        <p:txBody>
          <a:bodyPr>
            <a:normAutofit lnSpcReduction="10000"/>
          </a:bodyPr>
          <a:lstStyle/>
          <a:p>
            <a:r>
              <a:rPr lang="es-ES_tradnl" altLang="it-IT" sz="3600" dirty="0"/>
              <a:t>La historia siempre es novedosa; por eso, a pesar de las desilusiones y frustraciones acumuladas, no hay motivo para descreer del valor de las gestas cotidianas. Aunque simples y modestas, son las que están generando una nueva narración de la historia abriendo así un nuevo cauce al torrente de la vida </a:t>
            </a:r>
          </a:p>
          <a:p>
            <a:endParaRPr lang="es-ES_tradnl" altLang="it-IT" sz="2400" dirty="0"/>
          </a:p>
          <a:p>
            <a:endParaRPr lang="es-ES_tradnl" altLang="it-IT" sz="2400" dirty="0"/>
          </a:p>
          <a:p>
            <a:r>
              <a:rPr lang="es-ES_tradnl" altLang="it-IT" sz="2400" dirty="0"/>
              <a:t>(Ernesto Sábato, La resistencia)</a:t>
            </a:r>
            <a:endParaRPr lang="it-IT" altLang="it-IT" sz="2400" dirty="0"/>
          </a:p>
          <a:p>
            <a:endParaRPr lang="it-IT" altLang="it-IT" sz="2400" dirty="0"/>
          </a:p>
        </p:txBody>
      </p:sp>
    </p:spTree>
    <p:extLst>
      <p:ext uri="{BB962C8B-B14F-4D97-AF65-F5344CB8AC3E}">
        <p14:creationId xmlns:p14="http://schemas.microsoft.com/office/powerpoint/2010/main" xmlns="" val="282209646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188640"/>
            <a:ext cx="8077200" cy="5937523"/>
          </a:xfrm>
        </p:spPr>
        <p:txBody>
          <a:bodyPr>
            <a:normAutofit/>
          </a:bodyPr>
          <a:lstStyle/>
          <a:p>
            <a:r>
              <a:rPr lang="es-AR" sz="4000" dirty="0"/>
              <a:t>La proyección de nuestros deseos o de nuestros miedos, las perturbaciones mentales que aportan nuestras emociones multiplican los riesgos de error. </a:t>
            </a:r>
          </a:p>
          <a:p>
            <a:r>
              <a:rPr lang="es-AR" sz="4000" dirty="0" smtClean="0"/>
              <a:t>La </a:t>
            </a:r>
            <a:r>
              <a:rPr lang="es-AR" sz="4000" dirty="0"/>
              <a:t>educación debe entonces dedicarse a la identificación de los orígenes de errores, de ilusiones y de cegueras. </a:t>
            </a:r>
          </a:p>
        </p:txBody>
      </p:sp>
    </p:spTree>
    <p:extLst>
      <p:ext uri="{BB962C8B-B14F-4D97-AF65-F5344CB8AC3E}">
        <p14:creationId xmlns:p14="http://schemas.microsoft.com/office/powerpoint/2010/main" xmlns="" val="417586896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62000" y="476672"/>
            <a:ext cx="8077200" cy="5649491"/>
          </a:xfrm>
        </p:spPr>
        <p:txBody>
          <a:bodyPr>
            <a:normAutofit/>
          </a:bodyPr>
          <a:lstStyle/>
          <a:p>
            <a:r>
              <a:rPr lang="es-AR" sz="3600" dirty="0"/>
              <a:t>E</a:t>
            </a:r>
            <a:r>
              <a:rPr lang="es-AR" sz="3600" dirty="0" smtClean="0"/>
              <a:t>xiste </a:t>
            </a:r>
            <a:r>
              <a:rPr lang="es-AR" sz="3600" dirty="0"/>
              <a:t>en cada mente una posibilidad de mentira a sí mismo (</a:t>
            </a:r>
            <a:r>
              <a:rPr lang="es-AR" sz="3600" dirty="0" err="1"/>
              <a:t>self-deception</a:t>
            </a:r>
            <a:r>
              <a:rPr lang="es-AR" sz="3600" dirty="0"/>
              <a:t>) que es fuente permanente de error y de ilusión. El egocentrismo, la necesidad de auto-justificación, la tendencia a proyectar sobre el otro la causa del mal hacen que cada uno se mienta a sí mismo sin detectar esa mentira de la cual, no obstante, es el autor. </a:t>
            </a:r>
          </a:p>
        </p:txBody>
      </p:sp>
    </p:spTree>
    <p:extLst>
      <p:ext uri="{BB962C8B-B14F-4D97-AF65-F5344CB8AC3E}">
        <p14:creationId xmlns:p14="http://schemas.microsoft.com/office/powerpoint/2010/main" xmlns="" val="739062575"/>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ags/tag4.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5.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8972BBC-2CBE-43F4-9CA2-3729834A9F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cursos</Template>
  <TotalTime>0</TotalTime>
  <Words>4061</Words>
  <Application>Microsoft Office PowerPoint</Application>
  <PresentationFormat>Presentación en pantalla (4:3)</PresentationFormat>
  <Paragraphs>225</Paragraphs>
  <Slides>74</Slides>
  <Notes>2</Notes>
  <HiddenSlides>0</HiddenSlides>
  <MMClips>0</MMClips>
  <ScaleCrop>false</ScaleCrop>
  <HeadingPairs>
    <vt:vector size="4" baseType="variant">
      <vt:variant>
        <vt:lpstr>Tema</vt:lpstr>
      </vt:variant>
      <vt:variant>
        <vt:i4>1</vt:i4>
      </vt:variant>
      <vt:variant>
        <vt:lpstr>Títulos de diapositiva</vt:lpstr>
      </vt:variant>
      <vt:variant>
        <vt:i4>74</vt:i4>
      </vt:variant>
    </vt:vector>
  </HeadingPairs>
  <TitlesOfParts>
    <vt:vector size="75" baseType="lpstr">
      <vt:lpstr>Training</vt:lpstr>
      <vt:lpstr>  </vt:lpstr>
      <vt:lpstr>El jurista, de quien esperamos certezas invencibles, debe confrontarse cotidianamente con modelos culturales en transformación, con éticas contrapuestas que no tienen la posibilidad de proveer criterios de referencia unívocos  (Franca Meola). </vt:lpstr>
      <vt:lpstr>Morin, Edgar, Los siete saberes necesarios para la educación del futuro. Octubre de 1999, Unesco </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Aterricemos en la enseñanza del derecho</vt:lpstr>
      <vt:lpstr>Diapositiva 33</vt:lpstr>
      <vt:lpstr>IMPORTANCIA JURIDICA DE LOS TRATADOS DE DERECHOS HUMANOS </vt:lpstr>
      <vt:lpstr>Diapositiva 35</vt:lpstr>
      <vt:lpstr>Diapositiva 36</vt:lpstr>
      <vt:lpstr>Los niños y los tratados internacionales de derechos humanos</vt:lpstr>
      <vt:lpstr>Diapositiva 38</vt:lpstr>
      <vt:lpstr>Diapositiva 39</vt:lpstr>
      <vt:lpstr>Diapositiva 40</vt:lpstr>
      <vt:lpstr>Diapositiva 41</vt:lpstr>
      <vt:lpstr>OTROS ORGANISMOS IMPORTANTES</vt:lpstr>
      <vt:lpstr>El Comité de los Derechos del Niño</vt:lpstr>
      <vt:lpstr>Diapositiva 44</vt:lpstr>
      <vt:lpstr>Diapositiva 45</vt:lpstr>
      <vt:lpstr> Protocolo facultativo de la Convención sobre los Derechos del Niño relativo a un procedimiento de comunicaciones.  </vt:lpstr>
      <vt:lpstr>Diapositiva 47</vt:lpstr>
      <vt:lpstr>Diapositiva 48</vt:lpstr>
      <vt:lpstr>Diapositiva 49</vt:lpstr>
      <vt:lpstr>Diapositiva 50</vt:lpstr>
      <vt:lpstr>COMPETENCIA</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Cómo nos sentimos frente a esta normativa</vt:lpstr>
      <vt:lpstr>Diapositiva 71</vt:lpstr>
      <vt:lpstr>Breves conclusiones provisorias</vt:lpstr>
      <vt:lpstr>Diapositiva 73</vt:lpstr>
      <vt:lpstr>Diapositiva 74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2015-05-01T00:44:11Z</dcterms:created>
  <dcterms:modified xsi:type="dcterms:W3CDTF">2015-06-16T11:47:07Z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TC016745579991</vt:lpwstr>
  </property>
</Properties>
</file>