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64" r:id="rId3"/>
    <p:sldId id="274" r:id="rId4"/>
    <p:sldId id="275" r:id="rId5"/>
    <p:sldId id="276" r:id="rId6"/>
    <p:sldId id="277" r:id="rId7"/>
    <p:sldId id="279" r:id="rId8"/>
    <p:sldId id="281" r:id="rId9"/>
    <p:sldId id="282" r:id="rId10"/>
    <p:sldId id="283" r:id="rId11"/>
    <p:sldId id="292" r:id="rId12"/>
    <p:sldId id="293" r:id="rId13"/>
    <p:sldId id="294" r:id="rId14"/>
    <p:sldId id="295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297" r:id="rId25"/>
    <p:sldId id="348" r:id="rId26"/>
    <p:sldId id="349" r:id="rId27"/>
    <p:sldId id="350" r:id="rId28"/>
    <p:sldId id="351" r:id="rId29"/>
    <p:sldId id="352" r:id="rId30"/>
    <p:sldId id="304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6" autoAdjust="0"/>
  </p:normalViewPr>
  <p:slideViewPr>
    <p:cSldViewPr>
      <p:cViewPr>
        <p:scale>
          <a:sx n="120" d="100"/>
          <a:sy n="120" d="100"/>
        </p:scale>
        <p:origin x="42" y="-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E2BF1-372E-48AD-8C9B-0823DFDBB745}" type="datetimeFigureOut">
              <a:rPr lang="en-US" smtClean="0"/>
              <a:t>10/6/2016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2537B-79B3-4417-BAB4-8D0FE2B466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98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2537B-79B3-4417-BAB4-8D0FE2B466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2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227392" y="3492738"/>
            <a:ext cx="8229600" cy="429787"/>
          </a:xfrm>
          <a:prstGeom prst="rect">
            <a:avLst/>
          </a:prstGeom>
        </p:spPr>
        <p:txBody>
          <a:bodyPr vert="horz" lIns="0" tIns="0" rIns="0" bIns="0"/>
          <a:lstStyle>
            <a:lvl1pPr marL="0" algn="l" defTabSz="457200" rtl="0" eaLnBrk="1" latinLnBrk="0" hangingPunct="1">
              <a:lnSpc>
                <a:spcPct val="90000"/>
              </a:lnSpc>
              <a:tabLst>
                <a:tab pos="403225" algn="l"/>
              </a:tabLst>
              <a:defRPr lang="en-US" sz="2600" kern="1200" cap="all" dirty="0">
                <a:solidFill>
                  <a:schemeClr val="tx2"/>
                </a:solidFill>
                <a:latin typeface="Arial" charset="0"/>
                <a:ea typeface="MS PGothic" charset="0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tr_tac_cl_hrz_2line_rgb_po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123" y="4459263"/>
            <a:ext cx="4734098" cy="418297"/>
          </a:xfrm>
          <a:prstGeom prst="rect">
            <a:avLst/>
          </a:prstGeom>
        </p:spPr>
      </p:pic>
      <p:sp>
        <p:nvSpPr>
          <p:cNvPr id="27" name="Text Placeholder 26"/>
          <p:cNvSpPr>
            <a:spLocks noGrp="1"/>
          </p:cNvSpPr>
          <p:nvPr>
            <p:ph type="body" sz="quarter" idx="10"/>
          </p:nvPr>
        </p:nvSpPr>
        <p:spPr>
          <a:xfrm>
            <a:off x="227392" y="3954016"/>
            <a:ext cx="6842125" cy="389409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1825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77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227392" y="3492738"/>
            <a:ext cx="8229600" cy="429787"/>
          </a:xfrm>
          <a:prstGeom prst="rect">
            <a:avLst/>
          </a:prstGeom>
        </p:spPr>
        <p:txBody>
          <a:bodyPr vert="horz" lIns="0" tIns="0" rIns="0" bIns="0"/>
          <a:lstStyle>
            <a:lvl1pPr marL="0" algn="l" defTabSz="457200" rtl="0" eaLnBrk="1" latinLnBrk="0" hangingPunct="1">
              <a:lnSpc>
                <a:spcPct val="90000"/>
              </a:lnSpc>
              <a:tabLst>
                <a:tab pos="403225" algn="l"/>
              </a:tabLst>
              <a:defRPr lang="en-US" sz="2600" kern="1200" cap="all" dirty="0">
                <a:solidFill>
                  <a:schemeClr val="tx2"/>
                </a:solidFill>
                <a:latin typeface="Arial" charset="0"/>
                <a:ea typeface="MS PGothic" charset="0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tr_tac_cl_hrz_2line_rgb_po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123" y="4459263"/>
            <a:ext cx="4734098" cy="418297"/>
          </a:xfrm>
          <a:prstGeom prst="rect">
            <a:avLst/>
          </a:prstGeom>
        </p:spPr>
      </p:pic>
      <p:sp>
        <p:nvSpPr>
          <p:cNvPr id="27" name="Text Placeholder 26"/>
          <p:cNvSpPr>
            <a:spLocks noGrp="1"/>
          </p:cNvSpPr>
          <p:nvPr>
            <p:ph type="body" sz="quarter" idx="10"/>
          </p:nvPr>
        </p:nvSpPr>
        <p:spPr>
          <a:xfrm>
            <a:off x="227392" y="3954016"/>
            <a:ext cx="6842125" cy="389409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5186363" y="3182592"/>
            <a:ext cx="3694112" cy="2240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spcBef>
                <a:spcPts val="0"/>
              </a:spcBef>
              <a:buNone/>
              <a:defRPr sz="700">
                <a:solidFill>
                  <a:srgbClr val="666666"/>
                </a:solidFill>
                <a:latin typeface="Arial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5261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602" y="236999"/>
            <a:ext cx="8421987" cy="3674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00000"/>
              </a:lnSpc>
              <a:defRPr sz="1800" cap="all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55601" y="734504"/>
            <a:ext cx="8426450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5600" y="838200"/>
            <a:ext cx="7315200" cy="3810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666666"/>
                </a:solidFill>
              </a:defRPr>
            </a:lvl1pPr>
            <a:lvl2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800">
                <a:solidFill>
                  <a:schemeClr val="tx1"/>
                </a:solidFill>
              </a:defRPr>
            </a:lvl2pPr>
            <a:lvl3pPr marL="4572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defRPr sz="1600"/>
            </a:lvl3pPr>
            <a:lvl4pPr marL="6858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604" y="4810480"/>
            <a:ext cx="287999" cy="150041"/>
          </a:xfrm>
          <a:prstGeom prst="rect">
            <a:avLst/>
          </a:prstGeom>
          <a:noFill/>
        </p:spPr>
        <p:txBody>
          <a:bodyPr wrap="square" lIns="0" tIns="0" bIns="0" rtlCol="0" anchor="b" anchorCtr="0">
            <a:noAutofit/>
          </a:bodyPr>
          <a:lstStyle/>
          <a:p>
            <a:fld id="{3E1793A2-23FD-A040-8A4D-4CEBEF4F0EA0}" type="slidenum">
              <a:rPr lang="en-US" sz="700" smtClean="0">
                <a:solidFill>
                  <a:srgbClr val="58595B"/>
                </a:solidFill>
                <a:latin typeface="Arial"/>
                <a:cs typeface="Arial"/>
              </a:rPr>
              <a:pPr/>
              <a:t>‹Nº›</a:t>
            </a:fld>
            <a:endParaRPr lang="en-US" sz="70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pic>
        <p:nvPicPr>
          <p:cNvPr id="7" name="Picture 6" descr="tr_tac_cl_hrz_2line_rgb_po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970"/>
          <a:stretch/>
        </p:blipFill>
        <p:spPr>
          <a:xfrm>
            <a:off x="7330060" y="4730159"/>
            <a:ext cx="1513905" cy="28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10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5604" y="4810480"/>
            <a:ext cx="287999" cy="150041"/>
          </a:xfrm>
          <a:prstGeom prst="rect">
            <a:avLst/>
          </a:prstGeom>
          <a:noFill/>
        </p:spPr>
        <p:txBody>
          <a:bodyPr wrap="square" lIns="0" tIns="0" bIns="0" rtlCol="0" anchor="b" anchorCtr="0">
            <a:noAutofit/>
          </a:bodyPr>
          <a:lstStyle/>
          <a:p>
            <a:fld id="{3E1793A2-23FD-A040-8A4D-4CEBEF4F0EA0}" type="slidenum">
              <a:rPr lang="en-US" sz="700" smtClean="0">
                <a:solidFill>
                  <a:srgbClr val="58595B"/>
                </a:solidFill>
                <a:latin typeface="Arial"/>
                <a:cs typeface="Arial"/>
              </a:rPr>
              <a:pPr/>
              <a:t>‹Nº›</a:t>
            </a:fld>
            <a:endParaRPr lang="en-US" sz="70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pic>
        <p:nvPicPr>
          <p:cNvPr id="7" name="Picture 6" descr="tr_tac_cl_hrz_2line_rgb_po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970"/>
          <a:stretch/>
        </p:blipFill>
        <p:spPr>
          <a:xfrm>
            <a:off x="7330060" y="4730159"/>
            <a:ext cx="1513905" cy="28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42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82163" y="1353313"/>
            <a:ext cx="4495342" cy="284690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 cap="all">
                <a:solidFill>
                  <a:srgbClr val="FFFFFF"/>
                </a:solidFill>
              </a:defRPr>
            </a:lvl1pPr>
            <a:lvl2pPr marL="0" indent="-283464">
              <a:defRPr sz="2400">
                <a:solidFill>
                  <a:srgbClr val="FFFFFF"/>
                </a:solidFill>
              </a:defRPr>
            </a:lvl2pPr>
            <a:lvl3pPr marL="804672">
              <a:defRPr sz="20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604" y="4810480"/>
            <a:ext cx="287999" cy="150041"/>
          </a:xfrm>
          <a:prstGeom prst="rect">
            <a:avLst/>
          </a:prstGeom>
          <a:noFill/>
        </p:spPr>
        <p:txBody>
          <a:bodyPr wrap="square" lIns="0" tIns="0" bIns="0" rtlCol="0" anchor="b" anchorCtr="0">
            <a:noAutofit/>
          </a:bodyPr>
          <a:lstStyle/>
          <a:p>
            <a:fld id="{3E1793A2-23FD-A040-8A4D-4CEBEF4F0EA0}" type="slidenum">
              <a:rPr lang="en-US" sz="700" smtClean="0">
                <a:solidFill>
                  <a:schemeClr val="bg1"/>
                </a:solidFill>
                <a:latin typeface="Arial"/>
                <a:cs typeface="Arial"/>
              </a:rPr>
              <a:pPr/>
              <a:t>‹Nº›</a:t>
            </a:fld>
            <a:endParaRPr lang="en-US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" name="Picture 6" descr="tr_tac_hrz_rgb_wh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49" y="4724027"/>
            <a:ext cx="1517904" cy="28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74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286"/>
            <a:ext cx="9144000" cy="51480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82163" y="1353313"/>
            <a:ext cx="4495342" cy="284690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 cap="all">
                <a:solidFill>
                  <a:srgbClr val="FFFFFF"/>
                </a:solidFill>
              </a:defRPr>
            </a:lvl1pPr>
            <a:lvl2pPr marL="0" indent="-283464">
              <a:defRPr sz="2400">
                <a:solidFill>
                  <a:srgbClr val="FFFFFF"/>
                </a:solidFill>
              </a:defRPr>
            </a:lvl2pPr>
            <a:lvl3pPr marL="804672">
              <a:defRPr sz="20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604" y="4810480"/>
            <a:ext cx="287999" cy="150041"/>
          </a:xfrm>
          <a:prstGeom prst="rect">
            <a:avLst/>
          </a:prstGeom>
          <a:noFill/>
        </p:spPr>
        <p:txBody>
          <a:bodyPr wrap="square" lIns="0" tIns="0" bIns="0" rtlCol="0" anchor="b" anchorCtr="0">
            <a:noAutofit/>
          </a:bodyPr>
          <a:lstStyle/>
          <a:p>
            <a:fld id="{3E1793A2-23FD-A040-8A4D-4CEBEF4F0EA0}" type="slidenum">
              <a:rPr lang="en-US" sz="700" smtClean="0">
                <a:solidFill>
                  <a:schemeClr val="bg1"/>
                </a:solidFill>
                <a:latin typeface="Arial"/>
                <a:cs typeface="Arial"/>
              </a:rPr>
              <a:pPr/>
              <a:t>‹Nº›</a:t>
            </a:fld>
            <a:endParaRPr lang="en-US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" name="Picture 6" descr="tr_tac_hrz_rgb_wh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49" y="4724027"/>
            <a:ext cx="1517904" cy="28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33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5604" y="4810480"/>
            <a:ext cx="287999" cy="150041"/>
          </a:xfrm>
          <a:prstGeom prst="rect">
            <a:avLst/>
          </a:prstGeom>
          <a:noFill/>
        </p:spPr>
        <p:txBody>
          <a:bodyPr wrap="square" lIns="0" tIns="0" bIns="0" rtlCol="0" anchor="b" anchorCtr="0">
            <a:noAutofit/>
          </a:bodyPr>
          <a:lstStyle/>
          <a:p>
            <a:fld id="{3E1793A2-23FD-A040-8A4D-4CEBEF4F0EA0}" type="slidenum">
              <a:rPr lang="en-US" sz="700" smtClean="0">
                <a:solidFill>
                  <a:schemeClr val="bg1"/>
                </a:solidFill>
                <a:latin typeface="Arial"/>
                <a:cs typeface="Arial"/>
              </a:rPr>
              <a:pPr/>
              <a:t>‹Nº›</a:t>
            </a:fld>
            <a:endParaRPr lang="en-US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9" descr="tr_tac_hrz_rgb_wh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49" y="4724027"/>
            <a:ext cx="1517904" cy="2889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2286"/>
            <a:ext cx="9144000" cy="51480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89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4" y="342901"/>
            <a:ext cx="7935910" cy="64055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5696" y="1513192"/>
            <a:ext cx="2508504" cy="3172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defRPr sz="1400"/>
            </a:lvl1pPr>
            <a:lvl2pPr marL="142875" indent="-101600">
              <a:spcBef>
                <a:spcPts val="200"/>
              </a:spcBef>
              <a:buClr>
                <a:schemeClr val="tx1"/>
              </a:buClr>
              <a:defRPr sz="1400"/>
            </a:lvl2pPr>
            <a:lvl3pPr marL="327025" indent="-142875">
              <a:spcBef>
                <a:spcPts val="100"/>
              </a:spcBef>
              <a:buClr>
                <a:schemeClr val="tx1"/>
              </a:buClr>
              <a:defRPr sz="14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3325558" y="1513192"/>
            <a:ext cx="2508504" cy="3172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defRPr sz="1400"/>
            </a:lvl1pPr>
            <a:lvl2pPr marL="142875" indent="-101600">
              <a:spcBef>
                <a:spcPts val="200"/>
              </a:spcBef>
              <a:buClr>
                <a:schemeClr val="tx1"/>
              </a:buClr>
              <a:defRPr sz="1400"/>
            </a:lvl2pPr>
            <a:lvl3pPr marL="327025" indent="-142875">
              <a:spcBef>
                <a:spcPts val="100"/>
              </a:spcBef>
              <a:buClr>
                <a:schemeClr val="tx1"/>
              </a:buClr>
              <a:defRPr sz="14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035421" y="1513192"/>
            <a:ext cx="2508504" cy="3172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defRPr sz="1400"/>
            </a:lvl1pPr>
            <a:lvl2pPr marL="142875" indent="-101600">
              <a:spcBef>
                <a:spcPts val="200"/>
              </a:spcBef>
              <a:buClr>
                <a:schemeClr val="tx1"/>
              </a:buClr>
              <a:defRPr sz="1400"/>
            </a:lvl2pPr>
            <a:lvl3pPr marL="327025" indent="-142875">
              <a:spcBef>
                <a:spcPts val="100"/>
              </a:spcBef>
              <a:buClr>
                <a:schemeClr val="tx1"/>
              </a:buClr>
              <a:defRPr sz="14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5"/>
          </p:nvPr>
        </p:nvSpPr>
        <p:spPr>
          <a:xfrm>
            <a:off x="8424863" y="4795841"/>
            <a:ext cx="457200" cy="173831"/>
          </a:xfrm>
          <a:prstGeom prst="rect">
            <a:avLst/>
          </a:prstGeom>
        </p:spPr>
        <p:txBody>
          <a:bodyPr/>
          <a:lstStyle>
            <a:lvl1pPr algn="l">
              <a:defRPr>
                <a:ea typeface="Arial" charset="0"/>
                <a:cs typeface="Arial" charset="0"/>
              </a:defRPr>
            </a:lvl1pPr>
          </a:lstStyle>
          <a:p>
            <a:fld id="{EC9BB4D9-CCFF-41FF-B1FE-D1660C0B0D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8" y="342901"/>
            <a:ext cx="7935913" cy="64055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16" y="1551600"/>
            <a:ext cx="3889375" cy="3172321"/>
          </a:xfrm>
          <a:prstGeom prst="rect">
            <a:avLst/>
          </a:prstGeom>
        </p:spPr>
        <p:txBody>
          <a:bodyPr/>
          <a:lstStyle>
            <a:lvl1pPr marL="0" indent="0">
              <a:defRPr sz="18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95" y="1551600"/>
            <a:ext cx="3894137" cy="3172321"/>
          </a:xfrm>
          <a:prstGeom prst="rect">
            <a:avLst/>
          </a:prstGeom>
        </p:spPr>
        <p:txBody>
          <a:bodyPr/>
          <a:lstStyle>
            <a:lvl1pPr marL="0" indent="0">
              <a:defRPr sz="18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424863" y="4795841"/>
            <a:ext cx="457200" cy="173831"/>
          </a:xfrm>
          <a:prstGeom prst="rect">
            <a:avLst/>
          </a:prstGeom>
        </p:spPr>
        <p:txBody>
          <a:bodyPr/>
          <a:lstStyle>
            <a:lvl1pPr algn="l">
              <a:defRPr>
                <a:ea typeface="Arial" charset="0"/>
                <a:cs typeface="Arial" charset="0"/>
              </a:defRPr>
            </a:lvl1pPr>
          </a:lstStyle>
          <a:p>
            <a:fld id="{EC9BB4D9-CCFF-41FF-B1FE-D1660C0B0D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4" y="342901"/>
            <a:ext cx="7935910" cy="64055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4" y="1087044"/>
            <a:ext cx="7935910" cy="36456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424863" y="4795841"/>
            <a:ext cx="457200" cy="173831"/>
          </a:xfrm>
          <a:prstGeom prst="rect">
            <a:avLst/>
          </a:prstGeom>
        </p:spPr>
        <p:txBody>
          <a:bodyPr/>
          <a:lstStyle>
            <a:lvl1pPr algn="l">
              <a:defRPr>
                <a:ea typeface="Arial" charset="0"/>
                <a:cs typeface="Arial" charset="0"/>
              </a:defRPr>
            </a:lvl1pPr>
          </a:lstStyle>
          <a:p>
            <a:fld id="{EC9BB4D9-CCFF-41FF-B1FE-D1660C0B0D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00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71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92" y="3492738"/>
            <a:ext cx="8611808" cy="429787"/>
          </a:xfrm>
        </p:spPr>
        <p:txBody>
          <a:bodyPr/>
          <a:lstStyle/>
          <a:p>
            <a:r>
              <a:rPr lang="es-ES" sz="2000" dirty="0" smtClean="0"/>
              <a:t>Laboral y seguridad social (Contendidos </a:t>
            </a:r>
            <a:r>
              <a:rPr lang="es-ES" sz="2000" dirty="0"/>
              <a:t>Prácticos)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AR" dirty="0" smtClean="0"/>
              <a:t>Sistema de Información Legal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44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Acceso desde la pagina principal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2" r="1322" b="8010"/>
          <a:stretch/>
        </p:blipFill>
        <p:spPr bwMode="auto">
          <a:xfrm>
            <a:off x="457200" y="810491"/>
            <a:ext cx="8153400" cy="389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71600" y="4019550"/>
            <a:ext cx="22098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Para acceder a los contenidos prácticos del servicio. Hacer CLICK en la pestaña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 flipV="1">
            <a:off x="3581400" y="3486150"/>
            <a:ext cx="838200" cy="8382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1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LABORAL Y SEGURIDAD SOCIAL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" r="1824" b="9890"/>
          <a:stretch/>
        </p:blipFill>
        <p:spPr bwMode="auto">
          <a:xfrm>
            <a:off x="823823" y="819150"/>
            <a:ext cx="7461849" cy="384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0" y="895350"/>
            <a:ext cx="2209800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Campos para realizar búsquedas sobre Doctrina, Jurisprudencia y Legislación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028176" y="1428750"/>
            <a:ext cx="114300" cy="6858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057400" y="1428750"/>
            <a:ext cx="2095500" cy="6858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BUSQUEDA TEMATICA SOBRE TODAS LAS FUENTES DE LABORAL Y S. SOC.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6" r="1904" b="10991"/>
          <a:stretch/>
        </p:blipFill>
        <p:spPr bwMode="auto">
          <a:xfrm>
            <a:off x="533401" y="819150"/>
            <a:ext cx="7681774" cy="386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29000" y="3212287"/>
            <a:ext cx="2971800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Ingrese el tema que quiere buscar y sin presionar ENTER, aguarde a que se desplieguen la lista de temas relacionados a su busqueda.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 dichos temas seleccione con un CLICK el de su interés.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524000" y="3105150"/>
            <a:ext cx="1905000" cy="564338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 SOBRE TODAS LAS FUENTES DE LABORAL Y S. SOC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 r="3273" b="7948"/>
          <a:stretch/>
        </p:blipFill>
        <p:spPr bwMode="auto">
          <a:xfrm>
            <a:off x="577970" y="788597"/>
            <a:ext cx="7315200" cy="389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66800" y="2864689"/>
            <a:ext cx="1676400" cy="381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Cantidad de documentos encontrados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143000" y="2263059"/>
            <a:ext cx="685800" cy="60163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67300" y="3105150"/>
            <a:ext cx="1295400" cy="457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Ahora haga CLICK en BUSCAR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334000" y="2563874"/>
            <a:ext cx="352605" cy="541276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BUSQUEDA TEMATICA- TODOS LOS RESULTADOS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8" r="3306" b="9916"/>
          <a:stretch/>
        </p:blipFill>
        <p:spPr bwMode="auto">
          <a:xfrm>
            <a:off x="609601" y="805851"/>
            <a:ext cx="7538747" cy="389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71800" y="2213362"/>
            <a:ext cx="3419856" cy="52209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Si quiere ver todos los resultados y filtros de Legislación, Doctrina y Jurisprudencia. Haga CLICK en cada uno.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447800" y="2173465"/>
            <a:ext cx="1580072" cy="310453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066800" y="2419350"/>
            <a:ext cx="1933036" cy="83604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295400" y="2506286"/>
            <a:ext cx="1695450" cy="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TEMATICA- </a:t>
            </a:r>
            <a:r>
              <a:rPr lang="es-AR" dirty="0" smtClean="0"/>
              <a:t>RESULTADOS DE LEGISLACION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8" r="2955" b="21007"/>
          <a:stretch/>
        </p:blipFill>
        <p:spPr bwMode="auto">
          <a:xfrm>
            <a:off x="457200" y="819151"/>
            <a:ext cx="8164431" cy="363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90165" y="4019550"/>
            <a:ext cx="3505200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Desde este campo puede filtrar por palabra libre sobre los resultados de Legislación.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Si introduce más de una palabra hay que colocar comillas. 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905000" y="4095750"/>
            <a:ext cx="785166" cy="1905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61999" y="2190750"/>
            <a:ext cx="1535583" cy="152400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TEMATICA- </a:t>
            </a:r>
            <a:r>
              <a:rPr lang="es-AR" dirty="0" smtClean="0"/>
              <a:t>FILTROS SOBRE RESULTADOS </a:t>
            </a:r>
            <a:r>
              <a:rPr lang="es-AR" dirty="0"/>
              <a:t>DE LEGISLACION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5" r="3002" b="7149"/>
          <a:stretch/>
        </p:blipFill>
        <p:spPr bwMode="auto">
          <a:xfrm>
            <a:off x="609600" y="762359"/>
            <a:ext cx="7312661" cy="391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971800" y="2647950"/>
            <a:ext cx="3657600" cy="685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También, cuenta con filtros predeterminados: </a:t>
            </a:r>
          </a:p>
          <a:p>
            <a:pPr algn="ctr"/>
            <a:r>
              <a:rPr lang="es-AR" sz="800" dirty="0" smtClean="0">
                <a:solidFill>
                  <a:schemeClr val="bg1"/>
                </a:solidFill>
              </a:rPr>
              <a:t>JURISDICCION- TIPO DE NORMA- EMISOR- TESAURO (Temas)</a:t>
            </a:r>
            <a:r>
              <a:rPr lang="es-AR" sz="1000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Que puede ir seleccionando con un tilde para acotar sobre los resultados de Legislación.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600200" y="1809750"/>
            <a:ext cx="1371600" cy="11811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1295400" y="2495550"/>
            <a:ext cx="1676400" cy="4953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524000" y="2990850"/>
            <a:ext cx="1447800" cy="4191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752600" y="2990850"/>
            <a:ext cx="1219200" cy="14097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TEMATICA- RESULTADOS DE </a:t>
            </a:r>
            <a:r>
              <a:rPr lang="es-AR" dirty="0" smtClean="0"/>
              <a:t>DOCTRINA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9" r="3012" b="19442"/>
          <a:stretch/>
        </p:blipFill>
        <p:spPr bwMode="auto">
          <a:xfrm>
            <a:off x="513270" y="819150"/>
            <a:ext cx="8153959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43200" y="3943350"/>
            <a:ext cx="4015436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Desde este campo puede filtrar por palabra libre sobre los resultados de Doctrina.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Si introduce más de una palabra hay que colocarlas entre comillas. 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 flipV="1">
            <a:off x="2057401" y="4171950"/>
            <a:ext cx="685799" cy="381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88961" y="2481167"/>
            <a:ext cx="1511060" cy="152400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TEMATICA- FILTROS SOBRE RESULTADOS DE </a:t>
            </a:r>
            <a:r>
              <a:rPr lang="es-AR" dirty="0" smtClean="0"/>
              <a:t>DOCTRINA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6" r="2893" b="6723"/>
          <a:stretch/>
        </p:blipFill>
        <p:spPr bwMode="auto">
          <a:xfrm>
            <a:off x="533401" y="819151"/>
            <a:ext cx="7238999" cy="391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19400" y="2433353"/>
            <a:ext cx="3657600" cy="685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También, cuenta con filtros predeterminados: </a:t>
            </a:r>
          </a:p>
          <a:p>
            <a:pPr algn="ctr"/>
            <a:r>
              <a:rPr lang="es-AR" sz="800" dirty="0" smtClean="0">
                <a:solidFill>
                  <a:schemeClr val="bg1"/>
                </a:solidFill>
              </a:rPr>
              <a:t>AUTOR- TIPO DE DOCTRINA- TESAURO (Temas)</a:t>
            </a:r>
            <a:r>
              <a:rPr lang="es-AR" sz="1000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Que puede ir seleccionando con un tilde para acotar sobre los resultados de Doctrina.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371600" y="2114550"/>
            <a:ext cx="1447800" cy="661704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600200" y="2776254"/>
            <a:ext cx="1219200" cy="405096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>
            <a:off x="1600200" y="2776253"/>
            <a:ext cx="1219200" cy="1471897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BUSQUEDA TEMATICA- RESULTADOS DE </a:t>
            </a:r>
            <a:r>
              <a:rPr lang="es-AR" dirty="0" smtClean="0"/>
              <a:t>JURISPRUDENCIA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4" r="2878" b="19703"/>
          <a:stretch/>
        </p:blipFill>
        <p:spPr bwMode="auto">
          <a:xfrm>
            <a:off x="609600" y="819150"/>
            <a:ext cx="8001000" cy="363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19400" y="3921997"/>
            <a:ext cx="4015436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Desde este campo puede filtrar por palabra libre sobre los resultados de Jurisprudencia.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Si introduce más de una palabra hay que colocarlas entre comillas. 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 flipV="1">
            <a:off x="2057401" y="4095750"/>
            <a:ext cx="761999" cy="92947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14400" y="2561073"/>
            <a:ext cx="1447800" cy="152400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602" y="236999"/>
            <a:ext cx="8559798" cy="367443"/>
          </a:xfrm>
        </p:spPr>
        <p:txBody>
          <a:bodyPr/>
          <a:lstStyle/>
          <a:p>
            <a:r>
              <a:rPr lang="es-AR" dirty="0"/>
              <a:t>BUSQUEDA TEMATICA- FILTROS SOBRE RESULTADOS DE JURISPRUDENCIA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7" r="3035" b="10024"/>
          <a:stretch/>
        </p:blipFill>
        <p:spPr bwMode="auto">
          <a:xfrm>
            <a:off x="533400" y="819149"/>
            <a:ext cx="7391400" cy="384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76600" y="2313317"/>
            <a:ext cx="3657600" cy="685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También, cuenta con filtros predeterminados: </a:t>
            </a:r>
          </a:p>
          <a:p>
            <a:pPr algn="ctr"/>
            <a:r>
              <a:rPr lang="es-AR" sz="800" dirty="0" smtClean="0">
                <a:solidFill>
                  <a:schemeClr val="bg1"/>
                </a:solidFill>
              </a:rPr>
              <a:t>TRIBUNALES- TESAURO (Temas)</a:t>
            </a:r>
            <a:r>
              <a:rPr lang="es-AR" sz="1000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Que puede ir seleccionando con un tilde para acotar sobre los resultados de Jurisprudencia.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676400" y="2080584"/>
            <a:ext cx="1600200" cy="465466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752600" y="2546050"/>
            <a:ext cx="1524000" cy="453067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4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CONTENIDO PRACTICO: CONSULTORES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r="2204" b="11684"/>
          <a:stretch/>
        </p:blipFill>
        <p:spPr bwMode="auto">
          <a:xfrm>
            <a:off x="609600" y="819150"/>
            <a:ext cx="7526547" cy="381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3638550"/>
            <a:ext cx="3581400" cy="228600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0" y="4248150"/>
            <a:ext cx="3200400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Desde la pagina de inicio de LABORAL Y SSOC puede acceder a los contenidos prácticos de distintos Consultores, haciendo un click en cada pestaña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CONSULTOR LABORAL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r="3426" b="8899"/>
          <a:stretch/>
        </p:blipFill>
        <p:spPr bwMode="auto">
          <a:xfrm>
            <a:off x="609601" y="819150"/>
            <a:ext cx="7391400" cy="392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05301" y="2190750"/>
            <a:ext cx="3695700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bg1"/>
                </a:solidFill>
              </a:rPr>
              <a:t>N</a:t>
            </a:r>
            <a:r>
              <a:rPr lang="es-ES" sz="1000" dirty="0" smtClean="0">
                <a:solidFill>
                  <a:schemeClr val="bg1"/>
                </a:solidFill>
              </a:rPr>
              <a:t>os </a:t>
            </a:r>
            <a:r>
              <a:rPr lang="es-ES" sz="1000" dirty="0">
                <a:solidFill>
                  <a:schemeClr val="bg1"/>
                </a:solidFill>
              </a:rPr>
              <a:t>ofrece un análisis integral y conciso de temas específicos que surgen de la realidad y no están resueltos en otras fuentes de información. Incluye el Marco Legal, en qué Doctrinas y Jurisprudencias se apoya, Información útil, Ejemplos, Tablas, Formularios</a:t>
            </a:r>
            <a:r>
              <a:rPr lang="es-ES" sz="1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Con un click se accede al contenido del documento que seleccione 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LABORAL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8" r="3166" b="8022"/>
          <a:stretch/>
        </p:blipFill>
        <p:spPr bwMode="auto">
          <a:xfrm>
            <a:off x="533400" y="794349"/>
            <a:ext cx="7315200" cy="389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4600" y="1962150"/>
            <a:ext cx="11430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6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LABORAL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9" r="2968" b="10810"/>
          <a:stretch/>
        </p:blipFill>
        <p:spPr bwMode="auto">
          <a:xfrm>
            <a:off x="609599" y="819150"/>
            <a:ext cx="741133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4600" y="1581150"/>
            <a:ext cx="11430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LABORAL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" r="2409" b="8656"/>
          <a:stretch/>
        </p:blipFill>
        <p:spPr bwMode="auto">
          <a:xfrm>
            <a:off x="609599" y="819150"/>
            <a:ext cx="724734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90800" y="1657350"/>
            <a:ext cx="9144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0800" y="2495550"/>
            <a:ext cx="6096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90800" y="3257550"/>
            <a:ext cx="9144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CONTENIDO PRACTICO: CONSULTORES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r="2204" b="11684"/>
          <a:stretch/>
        </p:blipFill>
        <p:spPr bwMode="auto">
          <a:xfrm>
            <a:off x="609600" y="819150"/>
            <a:ext cx="7526547" cy="381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7238" y="3867150"/>
            <a:ext cx="3581400" cy="228600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0" y="4248150"/>
            <a:ext cx="3200400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Desde la pagina de inicio de LABORAL Y SSOC puede acceder a los contenidos prácticos de distintos Consultores, haciendo un click en cada pestaña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CONSULTOR SEGURIDAD SOCIAL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3358" b="6990"/>
          <a:stretch/>
        </p:blipFill>
        <p:spPr bwMode="auto">
          <a:xfrm>
            <a:off x="533400" y="819150"/>
            <a:ext cx="7315199" cy="393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52899" y="2102675"/>
            <a:ext cx="3695700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bg1"/>
                </a:solidFill>
              </a:rPr>
              <a:t>N</a:t>
            </a:r>
            <a:r>
              <a:rPr lang="es-ES" sz="1000" dirty="0" smtClean="0">
                <a:solidFill>
                  <a:schemeClr val="bg1"/>
                </a:solidFill>
              </a:rPr>
              <a:t>os </a:t>
            </a:r>
            <a:r>
              <a:rPr lang="es-ES" sz="1000" dirty="0">
                <a:solidFill>
                  <a:schemeClr val="bg1"/>
                </a:solidFill>
              </a:rPr>
              <a:t>ofrece un análisis integral y conciso de temas específicos que surgen de la realidad y no están resueltos en otras fuentes de información. Incluye el Marco Legal, en qué Doctrinas y Jurisprudencias se apoya, Información útil, Ejemplos, Tablas, Formularios</a:t>
            </a:r>
            <a:r>
              <a:rPr lang="es-ES" sz="1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Con un click se accede al contenido del documento que seleccione 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657350"/>
            <a:ext cx="990600" cy="1524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</a:t>
            </a:r>
            <a:r>
              <a:rPr lang="es-AR" dirty="0" smtClean="0"/>
              <a:t>SEGURIDAD SOCIAL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8" r="2132" b="9276"/>
          <a:stretch/>
        </p:blipFill>
        <p:spPr bwMode="auto">
          <a:xfrm>
            <a:off x="609600" y="819150"/>
            <a:ext cx="7457536" cy="386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67000" y="2495550"/>
            <a:ext cx="1524000" cy="1524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3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</a:t>
            </a:r>
            <a:r>
              <a:rPr lang="es-AR" dirty="0" smtClean="0"/>
              <a:t>SEGURIDAD SOCIAL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0" r="2586" b="11327"/>
          <a:stretch/>
        </p:blipFill>
        <p:spPr bwMode="auto">
          <a:xfrm>
            <a:off x="533400" y="819150"/>
            <a:ext cx="7696200" cy="391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67000" y="2038350"/>
            <a:ext cx="11430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1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CONSULTOR </a:t>
            </a:r>
            <a:r>
              <a:rPr lang="es-AR" dirty="0" smtClean="0"/>
              <a:t>SEGURIDAD SOCIAL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6" r="3059" b="7936"/>
          <a:stretch/>
        </p:blipFill>
        <p:spPr bwMode="auto">
          <a:xfrm>
            <a:off x="524774" y="819149"/>
            <a:ext cx="7315200" cy="389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4600" y="1581150"/>
            <a:ext cx="762000" cy="228600"/>
          </a:xfrm>
          <a:prstGeom prst="rect">
            <a:avLst/>
          </a:prstGeom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BUSCADOR DE CONVENIOS COLECTIVOS DE TRABAJO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 r="2064" b="10425"/>
          <a:stretch/>
        </p:blipFill>
        <p:spPr bwMode="auto">
          <a:xfrm>
            <a:off x="609599" y="789498"/>
            <a:ext cx="7670787" cy="391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1999" y="3114758"/>
            <a:ext cx="3581401" cy="218992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BUSCADOR DE CONVENIOS COLECTIVOS DE TRABAJO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4" r="3487" b="7842"/>
          <a:stretch/>
        </p:blipFill>
        <p:spPr bwMode="auto">
          <a:xfrm>
            <a:off x="609600" y="809377"/>
            <a:ext cx="7354294" cy="393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81200" y="3378310"/>
            <a:ext cx="1905000" cy="762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Podemos buscar CCT, desde distintos campos. Por ejemplo por número de convenio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>
            <a:stCxn id="4" idx="3"/>
          </p:cNvCxnSpPr>
          <p:nvPr/>
        </p:nvCxnSpPr>
        <p:spPr>
          <a:xfrm flipV="1">
            <a:off x="3886200" y="2952750"/>
            <a:ext cx="609600" cy="80656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86200" y="3759310"/>
            <a:ext cx="3429000" cy="79364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4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BUSCADOR DE CONVENIOS COLECTIVOS DE TRABAJO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3" r="3523" b="8207"/>
          <a:stretch/>
        </p:blipFill>
        <p:spPr bwMode="auto">
          <a:xfrm>
            <a:off x="727545" y="808714"/>
            <a:ext cx="7425856" cy="390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67200" y="3105150"/>
            <a:ext cx="1600200" cy="533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Para acceder al texto, hacer click en el título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4267200" y="2038350"/>
            <a:ext cx="800100" cy="10668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9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BUSCADOR DE CONVENIOS COLECTIVOS DE TRABAJO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9" r="3152" b="7337"/>
          <a:stretch/>
        </p:blipFill>
        <p:spPr bwMode="auto">
          <a:xfrm>
            <a:off x="762000" y="819150"/>
            <a:ext cx="730507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05200" y="2796871"/>
            <a:ext cx="3200400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000" dirty="0" smtClean="0">
              <a:solidFill>
                <a:schemeClr val="bg1"/>
              </a:solidFill>
            </a:endParaRP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Además del texto del CCT, contamos a traves de las pestañas con acceso directo a: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Escalas Salariales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Topes Indemnizatorios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Normas Complementarias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Gratificaciones y Asig no Remunerativas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Acuerdos de Empresas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Comentarios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209800" y="2343150"/>
            <a:ext cx="1295400" cy="1084283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9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BUSCADOR DE CONVENIOS COLECTIVOS DE TRABAJO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r="3152" b="7743"/>
          <a:stretch/>
        </p:blipFill>
        <p:spPr bwMode="auto">
          <a:xfrm>
            <a:off x="762000" y="814446"/>
            <a:ext cx="7329376" cy="389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05200" y="2796871"/>
            <a:ext cx="3200400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000" dirty="0" smtClean="0">
              <a:solidFill>
                <a:schemeClr val="bg1"/>
              </a:solidFill>
            </a:endParaRPr>
          </a:p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Además del texto del CCT, contamos a traves de las pestañas con acceso directo a: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Escalas Salariales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Topes Indemnizatorios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Normas Complementarias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Gratificaciones y Asig no Remunerativas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Acuerdos de Empresas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dirty="0" smtClean="0">
                <a:solidFill>
                  <a:schemeClr val="bg1"/>
                </a:solidFill>
              </a:rPr>
              <a:t>Comentarios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209800" y="2796871"/>
            <a:ext cx="1295400" cy="630563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9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ACCESO A LA REVISTA: DERECHO DEL TRABAJO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7" r="2372" b="10593"/>
          <a:stretch/>
        </p:blipFill>
        <p:spPr bwMode="auto">
          <a:xfrm>
            <a:off x="685799" y="819150"/>
            <a:ext cx="762625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486400" y="3181350"/>
            <a:ext cx="1828800" cy="609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Acceso a las publicaciones. Revista Derecho del Trabajo de Juan José Etala.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V="1">
            <a:off x="6400800" y="1885950"/>
            <a:ext cx="457200" cy="1295400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45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ACCESO A LA REVISTA: DERECHO DEL TRABAJO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5" r="2583" b="7709"/>
          <a:stretch/>
        </p:blipFill>
        <p:spPr bwMode="auto">
          <a:xfrm>
            <a:off x="609600" y="819151"/>
            <a:ext cx="7315200" cy="388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48200" y="3378310"/>
            <a:ext cx="1447800" cy="56504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AR" sz="1000" dirty="0" smtClean="0">
                <a:solidFill>
                  <a:schemeClr val="bg1"/>
                </a:solidFill>
              </a:rPr>
              <a:t>Seleccionar el año y mes de publicación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3429000" y="2724150"/>
            <a:ext cx="1219200" cy="936681"/>
          </a:xfrm>
          <a:prstGeom prst="straightConnector1">
            <a:avLst/>
          </a:prstGeom>
          <a:ln w="95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45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ACCESO A LA REVISTA: DERECHO DEL TRABAJO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0" r="3225" b="8438"/>
          <a:stretch/>
        </p:blipFill>
        <p:spPr bwMode="auto">
          <a:xfrm>
            <a:off x="761999" y="819150"/>
            <a:ext cx="7391401" cy="389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07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C_PPT_16_9">
  <a:themeElements>
    <a:clrScheme name="Custom 18">
      <a:dk1>
        <a:srgbClr val="666666"/>
      </a:dk1>
      <a:lt1>
        <a:srgbClr val="FFFFFF"/>
      </a:lt1>
      <a:dk2>
        <a:srgbClr val="FF8000"/>
      </a:dk2>
      <a:lt2>
        <a:srgbClr val="FFB400"/>
      </a:lt2>
      <a:accent1>
        <a:srgbClr val="005A84"/>
      </a:accent1>
      <a:accent2>
        <a:srgbClr val="0083BF"/>
      </a:accent2>
      <a:accent3>
        <a:srgbClr val="387C2B"/>
      </a:accent3>
      <a:accent4>
        <a:srgbClr val="78A22F"/>
      </a:accent4>
      <a:accent5>
        <a:srgbClr val="828282"/>
      </a:accent5>
      <a:accent6>
        <a:srgbClr val="BABABA"/>
      </a:accent6>
      <a:hlink>
        <a:srgbClr val="828282"/>
      </a:hlink>
      <a:folHlink>
        <a:srgbClr val="BABAB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6350">
          <a:solidFill>
            <a:schemeClr val="accent6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TAC_PPT_16_9</Template>
  <TotalTime>868</TotalTime>
  <Words>702</Words>
  <Application>Microsoft Office PowerPoint</Application>
  <PresentationFormat>Presentación en pantalla (16:9)</PresentationFormat>
  <Paragraphs>80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TAC_PPT_16_9</vt:lpstr>
      <vt:lpstr>Laboral y seguridad social (Contendidos Prácticos)</vt:lpstr>
      <vt:lpstr>Acceso desde la pagina principal</vt:lpstr>
      <vt:lpstr>LABORAL Y SEGURIDAD SOCIAL</vt:lpstr>
      <vt:lpstr>BUSQUEDA TEMATICA SOBRE TODAS LAS FUENTES DE LABORAL Y S. SOC.</vt:lpstr>
      <vt:lpstr>BUSQUEDA TEMATICA SOBRE TODAS LAS FUENTES DE LABORAL Y S. SOC</vt:lpstr>
      <vt:lpstr>BUSQUEDA TEMATICA- TODOS LOS RESULTADOS </vt:lpstr>
      <vt:lpstr>BUSQUEDA TEMATICA- RESULTADOS DE LEGISLACION</vt:lpstr>
      <vt:lpstr>BUSQUEDA TEMATICA- FILTROS SOBRE RESULTADOS DE LEGISLACION</vt:lpstr>
      <vt:lpstr>BUSQUEDA TEMATICA- RESULTADOS DE DOCTRINA</vt:lpstr>
      <vt:lpstr>BUSQUEDA TEMATICA- FILTROS SOBRE RESULTADOS DE DOCTRINA</vt:lpstr>
      <vt:lpstr>BUSQUEDA TEMATICA- RESULTADOS DE JURISPRUDENCIA</vt:lpstr>
      <vt:lpstr>BUSQUEDA TEMATICA- FILTROS SOBRE RESULTADOS DE JURISPRUDENCIA</vt:lpstr>
      <vt:lpstr>CONTENIDO PRACTICO: CONSULTORES </vt:lpstr>
      <vt:lpstr>CONSULTOR LABORAL</vt:lpstr>
      <vt:lpstr>CONSULTOR LABORAL</vt:lpstr>
      <vt:lpstr>CONSULTOR LABORAL</vt:lpstr>
      <vt:lpstr>CONSULTOR LABORAL</vt:lpstr>
      <vt:lpstr>CONTENIDO PRACTICO: CONSULTORES </vt:lpstr>
      <vt:lpstr>CONSULTOR SEGURIDAD SOCIAL</vt:lpstr>
      <vt:lpstr>CONSULTOR SEGURIDAD SOCIAL</vt:lpstr>
      <vt:lpstr>CONSULTOR SEGURIDAD SOCIAL</vt:lpstr>
      <vt:lpstr>CONSULTOR SEGURIDAD SOCIAL</vt:lpstr>
      <vt:lpstr>BUSCADOR DE CONVENIOS COLECTIVOS DE TRABAJO</vt:lpstr>
      <vt:lpstr>BUSCADOR DE CONVENIOS COLECTIVOS DE TRABAJO</vt:lpstr>
      <vt:lpstr>BUSCADOR DE CONVENIOS COLECTIVOS DE TRABAJO</vt:lpstr>
      <vt:lpstr>BUSCADOR DE CONVENIOS COLECTIVOS DE TRABAJO</vt:lpstr>
      <vt:lpstr>BUSCADOR DE CONVENIOS COLECTIVOS DE TRABAJO</vt:lpstr>
      <vt:lpstr>ACCESO A LA REVISTA: DERECHO DEL TRABAJO</vt:lpstr>
      <vt:lpstr>ACCESO A LA REVISTA: DERECHO DEL TRABAJO</vt:lpstr>
      <vt:lpstr>ACCESO A LA REVISTA: DERECHO DEL TRABAJO</vt:lpstr>
    </vt:vector>
  </TitlesOfParts>
  <Company>Thomson Reuters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Fidelización 2016</dc:title>
  <dc:creator>Brian Roberts</dc:creator>
  <cp:lastModifiedBy> Bibi</cp:lastModifiedBy>
  <cp:revision>71</cp:revision>
  <dcterms:created xsi:type="dcterms:W3CDTF">2016-04-04T23:19:04Z</dcterms:created>
  <dcterms:modified xsi:type="dcterms:W3CDTF">2016-10-06T12:39:53Z</dcterms:modified>
</cp:coreProperties>
</file>